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20" r:id="rId1"/>
  </p:sldMasterIdLst>
  <p:notesMasterIdLst>
    <p:notesMasterId r:id="rId48"/>
  </p:notesMasterIdLst>
  <p:sldIdLst>
    <p:sldId id="256" r:id="rId2"/>
    <p:sldId id="257" r:id="rId3"/>
    <p:sldId id="302" r:id="rId4"/>
    <p:sldId id="258" r:id="rId5"/>
    <p:sldId id="259" r:id="rId6"/>
    <p:sldId id="261" r:id="rId7"/>
    <p:sldId id="262" r:id="rId8"/>
    <p:sldId id="266" r:id="rId9"/>
    <p:sldId id="304" r:id="rId10"/>
    <p:sldId id="263" r:id="rId11"/>
    <p:sldId id="264" r:id="rId12"/>
    <p:sldId id="305" r:id="rId13"/>
    <p:sldId id="265" r:id="rId14"/>
    <p:sldId id="269" r:id="rId15"/>
    <p:sldId id="270" r:id="rId16"/>
    <p:sldId id="274" r:id="rId17"/>
    <p:sldId id="271" r:id="rId18"/>
    <p:sldId id="275" r:id="rId19"/>
    <p:sldId id="306" r:id="rId20"/>
    <p:sldId id="272" r:id="rId21"/>
    <p:sldId id="307" r:id="rId22"/>
    <p:sldId id="276" r:id="rId23"/>
    <p:sldId id="285" r:id="rId24"/>
    <p:sldId id="277" r:id="rId25"/>
    <p:sldId id="308" r:id="rId26"/>
    <p:sldId id="278" r:id="rId27"/>
    <p:sldId id="294" r:id="rId28"/>
    <p:sldId id="279" r:id="rId29"/>
    <p:sldId id="283" r:id="rId30"/>
    <p:sldId id="282" r:id="rId31"/>
    <p:sldId id="284" r:id="rId32"/>
    <p:sldId id="286" r:id="rId33"/>
    <p:sldId id="288" r:id="rId34"/>
    <p:sldId id="289" r:id="rId35"/>
    <p:sldId id="309" r:id="rId36"/>
    <p:sldId id="299" r:id="rId37"/>
    <p:sldId id="287" r:id="rId38"/>
    <p:sldId id="292" r:id="rId39"/>
    <p:sldId id="293" r:id="rId40"/>
    <p:sldId id="300" r:id="rId41"/>
    <p:sldId id="301" r:id="rId42"/>
    <p:sldId id="311" r:id="rId43"/>
    <p:sldId id="297" r:id="rId44"/>
    <p:sldId id="296" r:id="rId45"/>
    <p:sldId id="298" r:id="rId46"/>
    <p:sldId id="310"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7"/>
    <p:restoredTop sz="94645"/>
  </p:normalViewPr>
  <p:slideViewPr>
    <p:cSldViewPr snapToGrid="0">
      <p:cViewPr>
        <p:scale>
          <a:sx n="116" d="100"/>
          <a:sy n="116" d="100"/>
        </p:scale>
        <p:origin x="656"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E9B759-C54E-CB4F-8138-BB1E5DF1A2C5}" type="datetimeFigureOut">
              <a:rPr lang="en-US" smtClean="0"/>
              <a:t>9/15/24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3EE1DD-DD7A-224F-B21F-2E4298BC7988}" type="slidenum">
              <a:rPr lang="en-US" smtClean="0"/>
              <a:t>‹#›</a:t>
            </a:fld>
            <a:endParaRPr lang="en-US"/>
          </a:p>
        </p:txBody>
      </p:sp>
    </p:spTree>
    <p:extLst>
      <p:ext uri="{BB962C8B-B14F-4D97-AF65-F5344CB8AC3E}">
        <p14:creationId xmlns:p14="http://schemas.microsoft.com/office/powerpoint/2010/main" val="1244632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286276F-1F9A-314A-B6E9-CDA697D0225C}" type="datetimeFigureOut">
              <a:rPr lang="en-US" smtClean="0"/>
              <a:t>9/15/24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5436B7-80EA-7748-A1AF-7FE58CFD4A39}" type="slidenum">
              <a:rPr lang="en-US" smtClean="0"/>
              <a:t>‹#›</a:t>
            </a:fld>
            <a:endParaRPr lang="en-US"/>
          </a:p>
        </p:txBody>
      </p:sp>
    </p:spTree>
    <p:extLst>
      <p:ext uri="{BB962C8B-B14F-4D97-AF65-F5344CB8AC3E}">
        <p14:creationId xmlns:p14="http://schemas.microsoft.com/office/powerpoint/2010/main" val="3393316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86276F-1F9A-314A-B6E9-CDA697D0225C}" type="datetimeFigureOut">
              <a:rPr lang="en-US" smtClean="0"/>
              <a:t>9/15/24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5436B7-80EA-7748-A1AF-7FE58CFD4A39}" type="slidenum">
              <a:rPr lang="en-US" smtClean="0"/>
              <a:t>‹#›</a:t>
            </a:fld>
            <a:endParaRPr lang="en-US"/>
          </a:p>
        </p:txBody>
      </p:sp>
    </p:spTree>
    <p:extLst>
      <p:ext uri="{BB962C8B-B14F-4D97-AF65-F5344CB8AC3E}">
        <p14:creationId xmlns:p14="http://schemas.microsoft.com/office/powerpoint/2010/main" val="387241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86276F-1F9A-314A-B6E9-CDA697D0225C}" type="datetimeFigureOut">
              <a:rPr lang="en-US" smtClean="0"/>
              <a:t>9/15/24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5436B7-80EA-7748-A1AF-7FE58CFD4A39}" type="slidenum">
              <a:rPr lang="en-US" smtClean="0"/>
              <a:t>‹#›</a:t>
            </a:fld>
            <a:endParaRPr lang="en-US"/>
          </a:p>
        </p:txBody>
      </p:sp>
    </p:spTree>
    <p:extLst>
      <p:ext uri="{BB962C8B-B14F-4D97-AF65-F5344CB8AC3E}">
        <p14:creationId xmlns:p14="http://schemas.microsoft.com/office/powerpoint/2010/main" val="2211120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286276F-1F9A-314A-B6E9-CDA697D0225C}" type="datetimeFigureOut">
              <a:rPr lang="en-US" smtClean="0"/>
              <a:t>9/15/24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5436B7-80EA-7748-A1AF-7FE58CFD4A39}" type="slidenum">
              <a:rPr lang="en-US" smtClean="0"/>
              <a:t>‹#›</a:t>
            </a:fld>
            <a:endParaRPr lang="en-US"/>
          </a:p>
        </p:txBody>
      </p:sp>
    </p:spTree>
    <p:extLst>
      <p:ext uri="{BB962C8B-B14F-4D97-AF65-F5344CB8AC3E}">
        <p14:creationId xmlns:p14="http://schemas.microsoft.com/office/powerpoint/2010/main" val="2826697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286276F-1F9A-314A-B6E9-CDA697D0225C}" type="datetimeFigureOut">
              <a:rPr lang="en-US" smtClean="0"/>
              <a:t>9/15/24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5436B7-80EA-7748-A1AF-7FE58CFD4A39}" type="slidenum">
              <a:rPr lang="en-US" smtClean="0"/>
              <a:t>‹#›</a:t>
            </a:fld>
            <a:endParaRPr lang="en-US"/>
          </a:p>
        </p:txBody>
      </p:sp>
    </p:spTree>
    <p:extLst>
      <p:ext uri="{BB962C8B-B14F-4D97-AF65-F5344CB8AC3E}">
        <p14:creationId xmlns:p14="http://schemas.microsoft.com/office/powerpoint/2010/main" val="1463613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286276F-1F9A-314A-B6E9-CDA697D0225C}" type="datetimeFigureOut">
              <a:rPr lang="en-US" smtClean="0"/>
              <a:t>9/15/24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5436B7-80EA-7748-A1AF-7FE58CFD4A39}" type="slidenum">
              <a:rPr lang="en-US" smtClean="0"/>
              <a:t>‹#›</a:t>
            </a:fld>
            <a:endParaRPr lang="en-US"/>
          </a:p>
        </p:txBody>
      </p:sp>
    </p:spTree>
    <p:extLst>
      <p:ext uri="{BB962C8B-B14F-4D97-AF65-F5344CB8AC3E}">
        <p14:creationId xmlns:p14="http://schemas.microsoft.com/office/powerpoint/2010/main" val="1235029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86276F-1F9A-314A-B6E9-CDA697D0225C}" type="datetimeFigureOut">
              <a:rPr lang="en-US" smtClean="0"/>
              <a:t>9/15/24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5436B7-80EA-7748-A1AF-7FE58CFD4A39}" type="slidenum">
              <a:rPr lang="en-US" smtClean="0"/>
              <a:t>‹#›</a:t>
            </a:fld>
            <a:endParaRPr lang="en-US"/>
          </a:p>
        </p:txBody>
      </p:sp>
    </p:spTree>
    <p:extLst>
      <p:ext uri="{BB962C8B-B14F-4D97-AF65-F5344CB8AC3E}">
        <p14:creationId xmlns:p14="http://schemas.microsoft.com/office/powerpoint/2010/main" val="1095203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286276F-1F9A-314A-B6E9-CDA697D0225C}" type="datetimeFigureOut">
              <a:rPr lang="en-US" smtClean="0"/>
              <a:t>9/15/24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5436B7-80EA-7748-A1AF-7FE58CFD4A39}" type="slidenum">
              <a:rPr lang="en-US" smtClean="0"/>
              <a:t>‹#›</a:t>
            </a:fld>
            <a:endParaRPr lang="en-US"/>
          </a:p>
        </p:txBody>
      </p:sp>
    </p:spTree>
    <p:extLst>
      <p:ext uri="{BB962C8B-B14F-4D97-AF65-F5344CB8AC3E}">
        <p14:creationId xmlns:p14="http://schemas.microsoft.com/office/powerpoint/2010/main" val="3593630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286276F-1F9A-314A-B6E9-CDA697D0225C}" type="datetimeFigureOut">
              <a:rPr lang="en-US" smtClean="0"/>
              <a:t>9/15/24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5436B7-80EA-7748-A1AF-7FE58CFD4A39}" type="slidenum">
              <a:rPr lang="en-US" smtClean="0"/>
              <a:t>‹#›</a:t>
            </a:fld>
            <a:endParaRPr lang="en-US"/>
          </a:p>
        </p:txBody>
      </p:sp>
    </p:spTree>
    <p:extLst>
      <p:ext uri="{BB962C8B-B14F-4D97-AF65-F5344CB8AC3E}">
        <p14:creationId xmlns:p14="http://schemas.microsoft.com/office/powerpoint/2010/main" val="3410643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86276F-1F9A-314A-B6E9-CDA697D0225C}" type="datetimeFigureOut">
              <a:rPr lang="en-US" smtClean="0"/>
              <a:t>9/15/24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5436B7-80EA-7748-A1AF-7FE58CFD4A39}" type="slidenum">
              <a:rPr lang="en-US" smtClean="0"/>
              <a:t>‹#›</a:t>
            </a:fld>
            <a:endParaRPr lang="en-US"/>
          </a:p>
        </p:txBody>
      </p:sp>
    </p:spTree>
    <p:extLst>
      <p:ext uri="{BB962C8B-B14F-4D97-AF65-F5344CB8AC3E}">
        <p14:creationId xmlns:p14="http://schemas.microsoft.com/office/powerpoint/2010/main" val="1495305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86276F-1F9A-314A-B6E9-CDA697D0225C}" type="datetimeFigureOut">
              <a:rPr lang="en-US" smtClean="0"/>
              <a:t>9/15/24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5436B7-80EA-7748-A1AF-7FE58CFD4A39}" type="slidenum">
              <a:rPr lang="en-US" smtClean="0"/>
              <a:t>‹#›</a:t>
            </a:fld>
            <a:endParaRPr lang="en-US"/>
          </a:p>
        </p:txBody>
      </p:sp>
    </p:spTree>
    <p:extLst>
      <p:ext uri="{BB962C8B-B14F-4D97-AF65-F5344CB8AC3E}">
        <p14:creationId xmlns:p14="http://schemas.microsoft.com/office/powerpoint/2010/main" val="3482624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286276F-1F9A-314A-B6E9-CDA697D0225C}" type="datetimeFigureOut">
              <a:rPr lang="en-US" smtClean="0"/>
              <a:t>9/15/24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35436B7-80EA-7748-A1AF-7FE58CFD4A39}" type="slidenum">
              <a:rPr lang="en-US" smtClean="0"/>
              <a:t>‹#›</a:t>
            </a:fld>
            <a:endParaRPr lang="en-US"/>
          </a:p>
        </p:txBody>
      </p:sp>
    </p:spTree>
    <p:extLst>
      <p:ext uri="{BB962C8B-B14F-4D97-AF65-F5344CB8AC3E}">
        <p14:creationId xmlns:p14="http://schemas.microsoft.com/office/powerpoint/2010/main" val="3083419350"/>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hiddenlayer.com/research/models-are-code/"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github.com/pytorch/serve/"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pytorch.org/serve/configuration.html#enable-ssl"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FFD4-8F6F-AB45-1CCF-566A197B7DB8}"/>
              </a:ext>
            </a:extLst>
          </p:cNvPr>
          <p:cNvSpPr>
            <a:spLocks noGrp="1"/>
          </p:cNvSpPr>
          <p:nvPr>
            <p:ph type="ctrTitle"/>
          </p:nvPr>
        </p:nvSpPr>
        <p:spPr>
          <a:xfrm>
            <a:off x="838199" y="1093788"/>
            <a:ext cx="10506455" cy="2967208"/>
          </a:xfrm>
        </p:spPr>
        <p:txBody>
          <a:bodyPr>
            <a:normAutofit/>
          </a:bodyPr>
          <a:lstStyle/>
          <a:p>
            <a:pPr algn="l"/>
            <a:r>
              <a:rPr lang="en-US" sz="8000" dirty="0"/>
              <a:t>Inference Servers	</a:t>
            </a:r>
          </a:p>
        </p:txBody>
      </p:sp>
      <p:sp>
        <p:nvSpPr>
          <p:cNvPr id="3" name="Subtitle 2">
            <a:extLst>
              <a:ext uri="{FF2B5EF4-FFF2-40B4-BE49-F238E27FC236}">
                <a16:creationId xmlns:a16="http://schemas.microsoft.com/office/drawing/2014/main" id="{54D1874B-E090-B139-36D3-DD9830759757}"/>
              </a:ext>
            </a:extLst>
          </p:cNvPr>
          <p:cNvSpPr>
            <a:spLocks noGrp="1"/>
          </p:cNvSpPr>
          <p:nvPr>
            <p:ph type="subTitle" idx="1"/>
          </p:nvPr>
        </p:nvSpPr>
        <p:spPr>
          <a:xfrm>
            <a:off x="7400924" y="4619624"/>
            <a:ext cx="3946779" cy="1038225"/>
          </a:xfrm>
        </p:spPr>
        <p:txBody>
          <a:bodyPr>
            <a:normAutofit/>
          </a:bodyPr>
          <a:lstStyle/>
          <a:p>
            <a:pPr algn="r"/>
            <a:r>
              <a:rPr lang="en-US" dirty="0"/>
              <a:t>New Technology | Same old security flaws</a:t>
            </a:r>
            <a:endParaRPr lang="en-US"/>
          </a:p>
        </p:txBody>
      </p:sp>
      <p:cxnSp>
        <p:nvCxnSpPr>
          <p:cNvPr id="11" name="Straight Connector 10">
            <a:extLst>
              <a:ext uri="{FF2B5EF4-FFF2-40B4-BE49-F238E27FC236}">
                <a16:creationId xmlns:a16="http://schemas.microsoft.com/office/drawing/2014/main" id="{6CF6434B-D5BB-5894-FB36-B80D7A47EA50}"/>
              </a:ext>
            </a:extLst>
          </p:cNvPr>
          <p:cNvCxnSpPr/>
          <p:nvPr/>
        </p:nvCxnSpPr>
        <p:spPr>
          <a:xfrm>
            <a:off x="936171" y="3940629"/>
            <a:ext cx="8501743"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51166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A4E8D-B856-6430-5E7B-3CFF3EBA76C2}"/>
              </a:ext>
            </a:extLst>
          </p:cNvPr>
          <p:cNvSpPr>
            <a:spLocks noGrp="1"/>
          </p:cNvSpPr>
          <p:nvPr>
            <p:ph type="title"/>
          </p:nvPr>
        </p:nvSpPr>
        <p:spPr/>
        <p:txBody>
          <a:bodyPr>
            <a:normAutofit/>
          </a:bodyPr>
          <a:lstStyle/>
          <a:p>
            <a:r>
              <a:rPr lang="en-US" sz="5400" dirty="0"/>
              <a:t>About Me</a:t>
            </a:r>
          </a:p>
        </p:txBody>
      </p:sp>
      <p:sp>
        <p:nvSpPr>
          <p:cNvPr id="3" name="Content Placeholder 2">
            <a:extLst>
              <a:ext uri="{FF2B5EF4-FFF2-40B4-BE49-F238E27FC236}">
                <a16:creationId xmlns:a16="http://schemas.microsoft.com/office/drawing/2014/main" id="{7685222C-DDCA-4AA5-AE45-222000430672}"/>
              </a:ext>
            </a:extLst>
          </p:cNvPr>
          <p:cNvSpPr>
            <a:spLocks noGrp="1"/>
          </p:cNvSpPr>
          <p:nvPr>
            <p:ph idx="1"/>
          </p:nvPr>
        </p:nvSpPr>
        <p:spPr>
          <a:xfrm>
            <a:off x="838200" y="1929384"/>
            <a:ext cx="10321887" cy="4251960"/>
          </a:xfrm>
        </p:spPr>
        <p:txBody>
          <a:bodyPr>
            <a:normAutofit/>
          </a:bodyPr>
          <a:lstStyle/>
          <a:p>
            <a:r>
              <a:rPr lang="en-US" sz="2200" dirty="0"/>
              <a:t>Principal Security Consultant at Kroll</a:t>
            </a:r>
          </a:p>
          <a:p>
            <a:pPr lvl="1"/>
            <a:r>
              <a:rPr lang="en-US" sz="1800" dirty="0"/>
              <a:t>Mostly doing AppSec tests</a:t>
            </a:r>
          </a:p>
          <a:p>
            <a:pPr lvl="1"/>
            <a:endParaRPr lang="en-US" sz="2200" dirty="0"/>
          </a:p>
          <a:p>
            <a:r>
              <a:rPr lang="en-US" sz="2200" dirty="0"/>
              <a:t>Not a math/data science/AI PHD</a:t>
            </a:r>
          </a:p>
          <a:p>
            <a:pPr lvl="1"/>
            <a:r>
              <a:rPr lang="en-US" sz="1800" dirty="0"/>
              <a:t>Not exactly an AI advocate.</a:t>
            </a:r>
          </a:p>
          <a:p>
            <a:pPr lvl="1"/>
            <a:r>
              <a:rPr lang="en-US" sz="1800" dirty="0"/>
              <a:t>I’m just here for the </a:t>
            </a:r>
            <a:r>
              <a:rPr lang="en-US" sz="1800" strike="sngStrike" dirty="0"/>
              <a:t>zipline </a:t>
            </a:r>
            <a:r>
              <a:rPr lang="en-US" sz="1800" dirty="0"/>
              <a:t>code execution vulnerabilities </a:t>
            </a:r>
          </a:p>
        </p:txBody>
      </p:sp>
      <p:cxnSp>
        <p:nvCxnSpPr>
          <p:cNvPr id="16" name="Straight Connector 15">
            <a:extLst>
              <a:ext uri="{FF2B5EF4-FFF2-40B4-BE49-F238E27FC236}">
                <a16:creationId xmlns:a16="http://schemas.microsoft.com/office/drawing/2014/main" id="{A1A04B35-C9F1-F1C9-0D85-33D27464F680}"/>
              </a:ext>
            </a:extLst>
          </p:cNvPr>
          <p:cNvCxnSpPr/>
          <p:nvPr/>
        </p:nvCxnSpPr>
        <p:spPr>
          <a:xfrm>
            <a:off x="990600" y="1524000"/>
            <a:ext cx="6847114"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92302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F8F4A-CFB5-9D3E-E28B-050581313F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96909F-0A16-4B8F-FBD2-CC40D738FC4D}"/>
              </a:ext>
            </a:extLst>
          </p:cNvPr>
          <p:cNvSpPr>
            <a:spLocks noGrp="1"/>
          </p:cNvSpPr>
          <p:nvPr>
            <p:ph type="title"/>
          </p:nvPr>
        </p:nvSpPr>
        <p:spPr/>
        <p:txBody>
          <a:bodyPr>
            <a:normAutofit/>
          </a:bodyPr>
          <a:lstStyle/>
          <a:p>
            <a:r>
              <a:rPr lang="en-US" sz="5400" dirty="0"/>
              <a:t>Outline</a:t>
            </a:r>
          </a:p>
        </p:txBody>
      </p:sp>
      <p:sp>
        <p:nvSpPr>
          <p:cNvPr id="3" name="Content Placeholder 2">
            <a:extLst>
              <a:ext uri="{FF2B5EF4-FFF2-40B4-BE49-F238E27FC236}">
                <a16:creationId xmlns:a16="http://schemas.microsoft.com/office/drawing/2014/main" id="{6C2D2730-1468-E231-8D62-6A0F9F18F34F}"/>
              </a:ext>
            </a:extLst>
          </p:cNvPr>
          <p:cNvSpPr>
            <a:spLocks noGrp="1"/>
          </p:cNvSpPr>
          <p:nvPr>
            <p:ph idx="1"/>
          </p:nvPr>
        </p:nvSpPr>
        <p:spPr>
          <a:xfrm>
            <a:off x="838200" y="1929384"/>
            <a:ext cx="10515600" cy="4251960"/>
          </a:xfrm>
        </p:spPr>
        <p:txBody>
          <a:bodyPr>
            <a:normAutofit/>
          </a:bodyPr>
          <a:lstStyle/>
          <a:p>
            <a:r>
              <a:rPr lang="en-US" sz="2200" dirty="0"/>
              <a:t> Introduction to ML Models</a:t>
            </a:r>
          </a:p>
          <a:p>
            <a:pPr lvl="1"/>
            <a:r>
              <a:rPr lang="en-US" sz="2200" dirty="0"/>
              <a:t>Using a Model</a:t>
            </a:r>
          </a:p>
          <a:p>
            <a:pPr lvl="1"/>
            <a:r>
              <a:rPr lang="en-US" sz="2200" dirty="0" err="1"/>
              <a:t>PyTorch</a:t>
            </a:r>
            <a:r>
              <a:rPr lang="en-US" sz="2200" dirty="0"/>
              <a:t> Pickles and other file formats</a:t>
            </a:r>
          </a:p>
          <a:p>
            <a:r>
              <a:rPr lang="en-US" sz="2200" dirty="0"/>
              <a:t>Inference Servers</a:t>
            </a:r>
          </a:p>
          <a:p>
            <a:pPr lvl="1"/>
            <a:r>
              <a:rPr lang="en-US" sz="1800" dirty="0" err="1"/>
              <a:t>TorchServe</a:t>
            </a:r>
            <a:r>
              <a:rPr lang="en-US" sz="1800" dirty="0"/>
              <a:t> </a:t>
            </a:r>
          </a:p>
          <a:p>
            <a:pPr lvl="1"/>
            <a:r>
              <a:rPr lang="en-US" sz="1800" dirty="0" err="1"/>
              <a:t>TorchServe</a:t>
            </a:r>
            <a:r>
              <a:rPr lang="en-US" sz="1800" dirty="0"/>
              <a:t> Security Concerns</a:t>
            </a:r>
          </a:p>
          <a:p>
            <a:pPr lvl="1"/>
            <a:r>
              <a:rPr lang="en-US" sz="1800" dirty="0"/>
              <a:t>Other Inference Servers</a:t>
            </a:r>
          </a:p>
        </p:txBody>
      </p:sp>
      <p:cxnSp>
        <p:nvCxnSpPr>
          <p:cNvPr id="5" name="Straight Connector 4">
            <a:extLst>
              <a:ext uri="{FF2B5EF4-FFF2-40B4-BE49-F238E27FC236}">
                <a16:creationId xmlns:a16="http://schemas.microsoft.com/office/drawing/2014/main" id="{B68257AF-D73D-808A-3DB7-D5F503E1EE44}"/>
              </a:ext>
            </a:extLst>
          </p:cNvPr>
          <p:cNvCxnSpPr/>
          <p:nvPr/>
        </p:nvCxnSpPr>
        <p:spPr>
          <a:xfrm>
            <a:off x="1012371" y="1393371"/>
            <a:ext cx="6106886"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0161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F93676-1A56-3AD5-7EB5-7AD8E0C113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6C0BF1-73EE-981A-FCA6-F20646CEB921}"/>
              </a:ext>
            </a:extLst>
          </p:cNvPr>
          <p:cNvSpPr>
            <a:spLocks noGrp="1"/>
          </p:cNvSpPr>
          <p:nvPr>
            <p:ph type="ctrTitle"/>
          </p:nvPr>
        </p:nvSpPr>
        <p:spPr>
          <a:xfrm>
            <a:off x="838199" y="1093788"/>
            <a:ext cx="10506455" cy="2967208"/>
          </a:xfrm>
        </p:spPr>
        <p:txBody>
          <a:bodyPr>
            <a:normAutofit/>
          </a:bodyPr>
          <a:lstStyle/>
          <a:p>
            <a:pPr algn="l"/>
            <a:r>
              <a:rPr lang="en-US" sz="8000" dirty="0"/>
              <a:t>Intro to ML Models	</a:t>
            </a:r>
          </a:p>
        </p:txBody>
      </p:sp>
      <p:sp>
        <p:nvSpPr>
          <p:cNvPr id="3" name="Subtitle 2">
            <a:extLst>
              <a:ext uri="{FF2B5EF4-FFF2-40B4-BE49-F238E27FC236}">
                <a16:creationId xmlns:a16="http://schemas.microsoft.com/office/drawing/2014/main" id="{186A1A12-EE91-1D4B-2CE4-65259F0A1579}"/>
              </a:ext>
            </a:extLst>
          </p:cNvPr>
          <p:cNvSpPr>
            <a:spLocks noGrp="1"/>
          </p:cNvSpPr>
          <p:nvPr>
            <p:ph type="subTitle" idx="1"/>
          </p:nvPr>
        </p:nvSpPr>
        <p:spPr>
          <a:xfrm>
            <a:off x="7400924" y="4619624"/>
            <a:ext cx="3946779" cy="1038225"/>
          </a:xfrm>
        </p:spPr>
        <p:txBody>
          <a:bodyPr>
            <a:normAutofit/>
          </a:bodyPr>
          <a:lstStyle/>
          <a:p>
            <a:pPr algn="r"/>
            <a:r>
              <a:rPr lang="en-US" dirty="0"/>
              <a:t>Now with 100% less math	</a:t>
            </a:r>
            <a:endParaRPr lang="en-US"/>
          </a:p>
        </p:txBody>
      </p:sp>
      <p:cxnSp>
        <p:nvCxnSpPr>
          <p:cNvPr id="11" name="Straight Connector 10">
            <a:extLst>
              <a:ext uri="{FF2B5EF4-FFF2-40B4-BE49-F238E27FC236}">
                <a16:creationId xmlns:a16="http://schemas.microsoft.com/office/drawing/2014/main" id="{CA1D363D-04CF-B503-22CD-5002BDFA9E9D}"/>
              </a:ext>
            </a:extLst>
          </p:cNvPr>
          <p:cNvCxnSpPr/>
          <p:nvPr/>
        </p:nvCxnSpPr>
        <p:spPr>
          <a:xfrm>
            <a:off x="936171" y="3940629"/>
            <a:ext cx="9579429"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8812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568D3-765B-9E7F-FB4A-6C4A1B9BA90A}"/>
              </a:ext>
            </a:extLst>
          </p:cNvPr>
          <p:cNvSpPr>
            <a:spLocks noGrp="1"/>
          </p:cNvSpPr>
          <p:nvPr>
            <p:ph type="title"/>
          </p:nvPr>
        </p:nvSpPr>
        <p:spPr>
          <a:xfrm>
            <a:off x="841247" y="548640"/>
            <a:ext cx="8357779" cy="817452"/>
          </a:xfrm>
        </p:spPr>
        <p:txBody>
          <a:bodyPr>
            <a:noAutofit/>
          </a:bodyPr>
          <a:lstStyle/>
          <a:p>
            <a:r>
              <a:rPr lang="en-US" sz="5400" dirty="0"/>
              <a:t>What is a model?	</a:t>
            </a:r>
          </a:p>
        </p:txBody>
      </p:sp>
      <p:sp>
        <p:nvSpPr>
          <p:cNvPr id="3" name="Content Placeholder 2">
            <a:extLst>
              <a:ext uri="{FF2B5EF4-FFF2-40B4-BE49-F238E27FC236}">
                <a16:creationId xmlns:a16="http://schemas.microsoft.com/office/drawing/2014/main" id="{0049B1EA-D232-6D3E-DBA0-D2941F4326CE}"/>
              </a:ext>
            </a:extLst>
          </p:cNvPr>
          <p:cNvSpPr>
            <a:spLocks noGrp="1"/>
          </p:cNvSpPr>
          <p:nvPr>
            <p:ph idx="1"/>
          </p:nvPr>
        </p:nvSpPr>
        <p:spPr>
          <a:xfrm>
            <a:off x="841247" y="1671075"/>
            <a:ext cx="5570570" cy="4256000"/>
          </a:xfrm>
        </p:spPr>
        <p:txBody>
          <a:bodyPr anchor="ctr">
            <a:normAutofit/>
          </a:bodyPr>
          <a:lstStyle/>
          <a:p>
            <a:r>
              <a:rPr lang="en-US" sz="2200" dirty="0"/>
              <a:t>Models are created using a library like </a:t>
            </a:r>
            <a:r>
              <a:rPr lang="en-US" sz="2200" dirty="0" err="1"/>
              <a:t>PyTorch</a:t>
            </a:r>
            <a:endParaRPr lang="en-US" sz="2200" dirty="0"/>
          </a:p>
          <a:p>
            <a:r>
              <a:rPr lang="en-US" sz="2200" dirty="0"/>
              <a:t>Models are trained using patterns of previously analyzed data.</a:t>
            </a:r>
          </a:p>
          <a:p>
            <a:r>
              <a:rPr lang="en-US" sz="2200" dirty="0"/>
              <a:t>Models return a prediction based on the input sent to them.</a:t>
            </a:r>
          </a:p>
          <a:p>
            <a:pPr lvl="1"/>
            <a:r>
              <a:rPr lang="en-US" sz="2200" dirty="0"/>
              <a:t>This is called </a:t>
            </a:r>
            <a:r>
              <a:rPr lang="en-US" sz="2200" b="1" dirty="0"/>
              <a:t>inference</a:t>
            </a:r>
            <a:r>
              <a:rPr lang="en-US" sz="2200" dirty="0"/>
              <a:t>! </a:t>
            </a:r>
          </a:p>
        </p:txBody>
      </p:sp>
      <p:cxnSp>
        <p:nvCxnSpPr>
          <p:cNvPr id="13" name="Straight Connector 12">
            <a:extLst>
              <a:ext uri="{FF2B5EF4-FFF2-40B4-BE49-F238E27FC236}">
                <a16:creationId xmlns:a16="http://schemas.microsoft.com/office/drawing/2014/main" id="{B3ACE5AA-153A-208D-B7CE-65071C89D6A8}"/>
              </a:ext>
            </a:extLst>
          </p:cNvPr>
          <p:cNvCxnSpPr/>
          <p:nvPr/>
        </p:nvCxnSpPr>
        <p:spPr>
          <a:xfrm>
            <a:off x="936434" y="1288973"/>
            <a:ext cx="7799942" cy="0"/>
          </a:xfrm>
          <a:prstGeom prst="line">
            <a:avLst/>
          </a:prstGeom>
        </p:spPr>
        <p:style>
          <a:lnRef idx="2">
            <a:schemeClr val="accent1"/>
          </a:lnRef>
          <a:fillRef idx="0">
            <a:schemeClr val="accent1"/>
          </a:fillRef>
          <a:effectRef idx="1">
            <a:schemeClr val="accent1"/>
          </a:effectRef>
          <a:fontRef idx="minor">
            <a:schemeClr val="tx1"/>
          </a:fontRef>
        </p:style>
      </p:cxnSp>
      <p:pic>
        <p:nvPicPr>
          <p:cNvPr id="4100" name="Picture 4" descr="TensorFlow - Wikipedia">
            <a:extLst>
              <a:ext uri="{FF2B5EF4-FFF2-40B4-BE49-F238E27FC236}">
                <a16:creationId xmlns:a16="http://schemas.microsoft.com/office/drawing/2014/main" id="{7488D4CB-FF43-9202-C2F7-CF3298B046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77482" y="3708485"/>
            <a:ext cx="2941503" cy="1884237"/>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Learning PyTorch: The Basic Program Structure | by Dagang Wei | Medium">
            <a:extLst>
              <a:ext uri="{FF2B5EF4-FFF2-40B4-BE49-F238E27FC236}">
                <a16:creationId xmlns:a16="http://schemas.microsoft.com/office/drawing/2014/main" id="{5130BBFA-5CD7-F5E8-5B1C-E9B88DEE87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7407" y="1657658"/>
            <a:ext cx="4101654" cy="2050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48020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4295C-F377-B099-6FCD-D8632AEFC7B9}"/>
              </a:ext>
            </a:extLst>
          </p:cNvPr>
          <p:cNvSpPr>
            <a:spLocks noGrp="1"/>
          </p:cNvSpPr>
          <p:nvPr>
            <p:ph type="title"/>
          </p:nvPr>
        </p:nvSpPr>
        <p:spPr>
          <a:xfrm>
            <a:off x="841247" y="548640"/>
            <a:ext cx="8280689" cy="953589"/>
          </a:xfrm>
        </p:spPr>
        <p:txBody>
          <a:bodyPr>
            <a:normAutofit/>
          </a:bodyPr>
          <a:lstStyle/>
          <a:p>
            <a:r>
              <a:rPr lang="en-US" sz="5400" dirty="0"/>
              <a:t>Models are </a:t>
            </a:r>
            <a:r>
              <a:rPr lang="en-US" sz="5400" b="1" dirty="0"/>
              <a:t>files</a:t>
            </a:r>
          </a:p>
        </p:txBody>
      </p:sp>
      <p:sp>
        <p:nvSpPr>
          <p:cNvPr id="13" name="Content Placeholder 2">
            <a:extLst>
              <a:ext uri="{FF2B5EF4-FFF2-40B4-BE49-F238E27FC236}">
                <a16:creationId xmlns:a16="http://schemas.microsoft.com/office/drawing/2014/main" id="{6C1B52AC-0112-44CE-DFCD-28286163B928}"/>
              </a:ext>
            </a:extLst>
          </p:cNvPr>
          <p:cNvSpPr>
            <a:spLocks noGrp="1"/>
          </p:cNvSpPr>
          <p:nvPr>
            <p:ph idx="1"/>
          </p:nvPr>
        </p:nvSpPr>
        <p:spPr>
          <a:xfrm>
            <a:off x="841247" y="1597446"/>
            <a:ext cx="4689220" cy="4187878"/>
          </a:xfrm>
        </p:spPr>
        <p:txBody>
          <a:bodyPr anchor="ctr">
            <a:normAutofit/>
          </a:bodyPr>
          <a:lstStyle/>
          <a:p>
            <a:pPr lvl="1"/>
            <a:r>
              <a:rPr lang="en-US" sz="2200" dirty="0"/>
              <a:t>Once a model has been trained, it is exported to a file.</a:t>
            </a:r>
          </a:p>
          <a:p>
            <a:pPr lvl="1"/>
            <a:r>
              <a:rPr lang="en-US" sz="2200" dirty="0"/>
              <a:t>Models exist on the filesystem.</a:t>
            </a:r>
          </a:p>
          <a:p>
            <a:pPr lvl="1"/>
            <a:r>
              <a:rPr lang="en-US" sz="2200" dirty="0"/>
              <a:t>Models are </a:t>
            </a:r>
            <a:r>
              <a:rPr lang="en-US" sz="2200" b="1" dirty="0"/>
              <a:t>loaded </a:t>
            </a:r>
            <a:r>
              <a:rPr lang="en-US" sz="2200" dirty="0"/>
              <a:t>using the same library that created them.</a:t>
            </a:r>
          </a:p>
          <a:p>
            <a:pPr lvl="1"/>
            <a:r>
              <a:rPr lang="en-US" sz="2200" dirty="0"/>
              <a:t>Conceptually, running a model is like executing a binary.</a:t>
            </a:r>
          </a:p>
        </p:txBody>
      </p:sp>
      <p:pic>
        <p:nvPicPr>
          <p:cNvPr id="16" name="Picture 15">
            <a:extLst>
              <a:ext uri="{FF2B5EF4-FFF2-40B4-BE49-F238E27FC236}">
                <a16:creationId xmlns:a16="http://schemas.microsoft.com/office/drawing/2014/main" id="{B836FB14-22D0-09E5-D2DF-814FBE4A8A5D}"/>
              </a:ext>
            </a:extLst>
          </p:cNvPr>
          <p:cNvPicPr>
            <a:picLocks noChangeAspect="1"/>
          </p:cNvPicPr>
          <p:nvPr/>
        </p:nvPicPr>
        <p:blipFill>
          <a:blip r:embed="rId2"/>
          <a:stretch>
            <a:fillRect/>
          </a:stretch>
        </p:blipFill>
        <p:spPr>
          <a:xfrm>
            <a:off x="5530467" y="1846406"/>
            <a:ext cx="4565141" cy="3524113"/>
          </a:xfrm>
          <a:prstGeom prst="rect">
            <a:avLst/>
          </a:prstGeom>
        </p:spPr>
      </p:pic>
      <p:cxnSp>
        <p:nvCxnSpPr>
          <p:cNvPr id="18" name="Straight Connector 17">
            <a:extLst>
              <a:ext uri="{FF2B5EF4-FFF2-40B4-BE49-F238E27FC236}">
                <a16:creationId xmlns:a16="http://schemas.microsoft.com/office/drawing/2014/main" id="{788C380F-FBEB-A958-702B-F9DB10496228}"/>
              </a:ext>
            </a:extLst>
          </p:cNvPr>
          <p:cNvCxnSpPr/>
          <p:nvPr/>
        </p:nvCxnSpPr>
        <p:spPr>
          <a:xfrm>
            <a:off x="947451" y="1377108"/>
            <a:ext cx="8604173"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14644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11D1F-8C90-2A8E-ECD5-5BBF28F96C6A}"/>
              </a:ext>
            </a:extLst>
          </p:cNvPr>
          <p:cNvSpPr>
            <a:spLocks noGrp="1"/>
          </p:cNvSpPr>
          <p:nvPr>
            <p:ph type="title"/>
          </p:nvPr>
        </p:nvSpPr>
        <p:spPr>
          <a:xfrm>
            <a:off x="841247" y="470532"/>
            <a:ext cx="10318809" cy="561703"/>
          </a:xfrm>
        </p:spPr>
        <p:txBody>
          <a:bodyPr>
            <a:noAutofit/>
          </a:bodyPr>
          <a:lstStyle/>
          <a:p>
            <a:r>
              <a:rPr lang="en-US" sz="5400" dirty="0"/>
              <a:t>Models can be a security headache</a:t>
            </a:r>
          </a:p>
        </p:txBody>
      </p:sp>
      <p:sp>
        <p:nvSpPr>
          <p:cNvPr id="3" name="Content Placeholder 2">
            <a:extLst>
              <a:ext uri="{FF2B5EF4-FFF2-40B4-BE49-F238E27FC236}">
                <a16:creationId xmlns:a16="http://schemas.microsoft.com/office/drawing/2014/main" id="{8A680E7C-571E-2F19-E2D8-32D2BDEDC9B4}"/>
              </a:ext>
            </a:extLst>
          </p:cNvPr>
          <p:cNvSpPr>
            <a:spLocks noGrp="1"/>
          </p:cNvSpPr>
          <p:nvPr>
            <p:ph idx="1"/>
          </p:nvPr>
        </p:nvSpPr>
        <p:spPr>
          <a:xfrm>
            <a:off x="841247" y="1515829"/>
            <a:ext cx="8082416" cy="3826342"/>
          </a:xfrm>
        </p:spPr>
        <p:txBody>
          <a:bodyPr anchor="ctr">
            <a:normAutofit/>
          </a:bodyPr>
          <a:lstStyle/>
          <a:p>
            <a:r>
              <a:rPr lang="en-US" sz="2200" dirty="0"/>
              <a:t>Models can come in </a:t>
            </a:r>
            <a:r>
              <a:rPr lang="en-US" sz="2200" b="1" dirty="0">
                <a:solidFill>
                  <a:srgbClr val="FF0000"/>
                </a:solidFill>
              </a:rPr>
              <a:t>dangerous</a:t>
            </a:r>
            <a:r>
              <a:rPr lang="en-US" sz="2200" dirty="0"/>
              <a:t> file formats.</a:t>
            </a:r>
          </a:p>
          <a:p>
            <a:r>
              <a:rPr lang="en-US" sz="2200" dirty="0"/>
              <a:t>Models have supporting files (handlers)</a:t>
            </a:r>
          </a:p>
          <a:p>
            <a:r>
              <a:rPr lang="en-US" sz="2200" dirty="0"/>
              <a:t>Models are easy to share</a:t>
            </a:r>
          </a:p>
          <a:p>
            <a:pPr lvl="1"/>
            <a:r>
              <a:rPr lang="en-US" sz="1800" dirty="0"/>
              <a:t>Anyone can download models online</a:t>
            </a:r>
          </a:p>
          <a:p>
            <a:pPr lvl="1"/>
            <a:r>
              <a:rPr lang="en-US" sz="1800" dirty="0"/>
              <a:t>Models are commonly shared within Python Notebooks</a:t>
            </a:r>
          </a:p>
          <a:p>
            <a:endParaRPr lang="en-US" sz="2200" dirty="0"/>
          </a:p>
        </p:txBody>
      </p:sp>
      <p:cxnSp>
        <p:nvCxnSpPr>
          <p:cNvPr id="13" name="Straight Connector 12">
            <a:extLst>
              <a:ext uri="{FF2B5EF4-FFF2-40B4-BE49-F238E27FC236}">
                <a16:creationId xmlns:a16="http://schemas.microsoft.com/office/drawing/2014/main" id="{5A113474-F6AD-130D-03BB-5011A1CA064E}"/>
              </a:ext>
            </a:extLst>
          </p:cNvPr>
          <p:cNvCxnSpPr/>
          <p:nvPr/>
        </p:nvCxnSpPr>
        <p:spPr>
          <a:xfrm>
            <a:off x="969484" y="1110343"/>
            <a:ext cx="9771962"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389737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A5EE3E8-81A6-03A2-4FE2-DD83245CA3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EAEB0C-0E93-3F83-615B-2729479A0B1B}"/>
              </a:ext>
            </a:extLst>
          </p:cNvPr>
          <p:cNvSpPr>
            <a:spLocks noGrp="1"/>
          </p:cNvSpPr>
          <p:nvPr>
            <p:ph type="ctrTitle"/>
          </p:nvPr>
        </p:nvSpPr>
        <p:spPr>
          <a:xfrm>
            <a:off x="838199" y="1093788"/>
            <a:ext cx="10506455" cy="2967208"/>
          </a:xfrm>
        </p:spPr>
        <p:txBody>
          <a:bodyPr>
            <a:normAutofit/>
          </a:bodyPr>
          <a:lstStyle/>
          <a:p>
            <a:pPr algn="l"/>
            <a:r>
              <a:rPr lang="en-US" sz="8000"/>
              <a:t>Using a Model	</a:t>
            </a:r>
          </a:p>
        </p:txBody>
      </p:sp>
      <p:sp>
        <p:nvSpPr>
          <p:cNvPr id="3" name="Subtitle 2">
            <a:extLst>
              <a:ext uri="{FF2B5EF4-FFF2-40B4-BE49-F238E27FC236}">
                <a16:creationId xmlns:a16="http://schemas.microsoft.com/office/drawing/2014/main" id="{A864E3A2-93F2-E342-F844-BED84D47F2B6}"/>
              </a:ext>
            </a:extLst>
          </p:cNvPr>
          <p:cNvSpPr>
            <a:spLocks noGrp="1"/>
          </p:cNvSpPr>
          <p:nvPr>
            <p:ph type="subTitle" idx="1"/>
          </p:nvPr>
        </p:nvSpPr>
        <p:spPr>
          <a:xfrm>
            <a:off x="7400924" y="4619624"/>
            <a:ext cx="3946779" cy="1038225"/>
          </a:xfrm>
        </p:spPr>
        <p:txBody>
          <a:bodyPr>
            <a:normAutofit/>
          </a:bodyPr>
          <a:lstStyle/>
          <a:p>
            <a:pPr algn="r"/>
            <a:r>
              <a:rPr lang="en-US"/>
              <a:t>It is surprisingly (worryingly) easy! </a:t>
            </a:r>
          </a:p>
        </p:txBody>
      </p:sp>
      <p:cxnSp>
        <p:nvCxnSpPr>
          <p:cNvPr id="11" name="Straight Connector 10">
            <a:extLst>
              <a:ext uri="{FF2B5EF4-FFF2-40B4-BE49-F238E27FC236}">
                <a16:creationId xmlns:a16="http://schemas.microsoft.com/office/drawing/2014/main" id="{8ACE2331-CF19-DC40-38C0-5D87BC90E567}"/>
              </a:ext>
            </a:extLst>
          </p:cNvPr>
          <p:cNvCxnSpPr/>
          <p:nvPr/>
        </p:nvCxnSpPr>
        <p:spPr>
          <a:xfrm>
            <a:off x="1034143" y="4060996"/>
            <a:ext cx="935082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1761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FA3DA-3AFF-A835-27C8-A55B88B27F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428AC1-1162-6165-8884-ADDBBDD5E3FE}"/>
              </a:ext>
            </a:extLst>
          </p:cNvPr>
          <p:cNvSpPr>
            <a:spLocks noGrp="1"/>
          </p:cNvSpPr>
          <p:nvPr>
            <p:ph type="title"/>
          </p:nvPr>
        </p:nvSpPr>
        <p:spPr>
          <a:xfrm>
            <a:off x="838200" y="365125"/>
            <a:ext cx="4062301" cy="1325563"/>
          </a:xfrm>
        </p:spPr>
        <p:txBody>
          <a:bodyPr>
            <a:normAutofit/>
          </a:bodyPr>
          <a:lstStyle/>
          <a:p>
            <a:r>
              <a:rPr lang="en-US" dirty="0"/>
              <a:t>HuggingFace</a:t>
            </a:r>
            <a:endParaRPr lang="en-US" sz="5400" dirty="0"/>
          </a:p>
        </p:txBody>
      </p:sp>
      <p:sp>
        <p:nvSpPr>
          <p:cNvPr id="3" name="Content Placeholder 2">
            <a:extLst>
              <a:ext uri="{FF2B5EF4-FFF2-40B4-BE49-F238E27FC236}">
                <a16:creationId xmlns:a16="http://schemas.microsoft.com/office/drawing/2014/main" id="{26ED89C3-A3D2-F799-69E6-35FC1BCC7247}"/>
              </a:ext>
            </a:extLst>
          </p:cNvPr>
          <p:cNvSpPr>
            <a:spLocks noGrp="1"/>
          </p:cNvSpPr>
          <p:nvPr>
            <p:ph idx="1"/>
          </p:nvPr>
        </p:nvSpPr>
        <p:spPr>
          <a:xfrm>
            <a:off x="838200" y="1929384"/>
            <a:ext cx="4020312" cy="4251960"/>
          </a:xfrm>
        </p:spPr>
        <p:txBody>
          <a:bodyPr>
            <a:normAutofit/>
          </a:bodyPr>
          <a:lstStyle/>
          <a:p>
            <a:r>
              <a:rPr lang="en-US" sz="2200" dirty="0"/>
              <a:t>GitHub for models.</a:t>
            </a:r>
          </a:p>
          <a:p>
            <a:pPr lvl="1"/>
            <a:r>
              <a:rPr lang="en-US" sz="1800" dirty="0"/>
              <a:t>Many different options, including LLMs.</a:t>
            </a:r>
          </a:p>
          <a:p>
            <a:pPr lvl="1"/>
            <a:r>
              <a:rPr lang="en-US" sz="1800" dirty="0"/>
              <a:t>Support for multiple platforms.</a:t>
            </a:r>
          </a:p>
          <a:p>
            <a:r>
              <a:rPr lang="en-US" sz="2200" dirty="0"/>
              <a:t>transformers library</a:t>
            </a:r>
          </a:p>
          <a:p>
            <a:pPr lvl="1"/>
            <a:r>
              <a:rPr lang="en-US" sz="1800" dirty="0"/>
              <a:t>Provides various auto-magic functions</a:t>
            </a:r>
          </a:p>
          <a:p>
            <a:pPr lvl="1"/>
            <a:r>
              <a:rPr lang="en-US" sz="1800" dirty="0"/>
              <a:t>Use a configured backend (</a:t>
            </a:r>
            <a:r>
              <a:rPr lang="en-US" sz="1800" dirty="0" err="1"/>
              <a:t>e.g</a:t>
            </a:r>
            <a:r>
              <a:rPr lang="en-US" sz="1800" dirty="0"/>
              <a:t> </a:t>
            </a:r>
            <a:r>
              <a:rPr lang="en-US" sz="1800" dirty="0" err="1"/>
              <a:t>PyTorch</a:t>
            </a:r>
            <a:r>
              <a:rPr lang="en-US" sz="1800" dirty="0"/>
              <a:t>)</a:t>
            </a:r>
          </a:p>
        </p:txBody>
      </p:sp>
      <p:cxnSp>
        <p:nvCxnSpPr>
          <p:cNvPr id="5" name="Straight Connector 4">
            <a:extLst>
              <a:ext uri="{FF2B5EF4-FFF2-40B4-BE49-F238E27FC236}">
                <a16:creationId xmlns:a16="http://schemas.microsoft.com/office/drawing/2014/main" id="{D1FA3A29-D107-F02E-48E2-F147F24F1672}"/>
              </a:ext>
            </a:extLst>
          </p:cNvPr>
          <p:cNvCxnSpPr>
            <a:cxnSpLocks/>
          </p:cNvCxnSpPr>
          <p:nvPr/>
        </p:nvCxnSpPr>
        <p:spPr>
          <a:xfrm>
            <a:off x="1012371" y="1393371"/>
            <a:ext cx="3526972" cy="0"/>
          </a:xfrm>
          <a:prstGeom prst="line">
            <a:avLst/>
          </a:prstGeom>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C608FC52-B2D6-E873-DBBC-1D527C87CD31}"/>
              </a:ext>
            </a:extLst>
          </p:cNvPr>
          <p:cNvPicPr>
            <a:picLocks noChangeAspect="1"/>
          </p:cNvPicPr>
          <p:nvPr/>
        </p:nvPicPr>
        <p:blipFill>
          <a:blip r:embed="rId2"/>
          <a:stretch>
            <a:fillRect/>
          </a:stretch>
        </p:blipFill>
        <p:spPr>
          <a:xfrm>
            <a:off x="4900501" y="444137"/>
            <a:ext cx="6279128" cy="5577840"/>
          </a:xfrm>
          <a:prstGeom prst="rect">
            <a:avLst/>
          </a:prstGeom>
        </p:spPr>
      </p:pic>
    </p:spTree>
    <p:extLst>
      <p:ext uri="{BB962C8B-B14F-4D97-AF65-F5344CB8AC3E}">
        <p14:creationId xmlns:p14="http://schemas.microsoft.com/office/powerpoint/2010/main" val="3845917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7274A-EFD2-B3B2-103B-CB16A8D4AF2B}"/>
              </a:ext>
            </a:extLst>
          </p:cNvPr>
          <p:cNvSpPr>
            <a:spLocks noGrp="1"/>
          </p:cNvSpPr>
          <p:nvPr>
            <p:ph type="title"/>
          </p:nvPr>
        </p:nvSpPr>
        <p:spPr>
          <a:xfrm>
            <a:off x="630936" y="639520"/>
            <a:ext cx="3429000" cy="1112155"/>
          </a:xfrm>
        </p:spPr>
        <p:txBody>
          <a:bodyPr anchor="b">
            <a:normAutofit/>
          </a:bodyPr>
          <a:lstStyle/>
          <a:p>
            <a:r>
              <a:rPr lang="en-US" sz="3800" dirty="0"/>
              <a:t>Roberta Spam</a:t>
            </a:r>
          </a:p>
        </p:txBody>
      </p:sp>
      <p:sp>
        <p:nvSpPr>
          <p:cNvPr id="3" name="Content Placeholder 2">
            <a:extLst>
              <a:ext uri="{FF2B5EF4-FFF2-40B4-BE49-F238E27FC236}">
                <a16:creationId xmlns:a16="http://schemas.microsoft.com/office/drawing/2014/main" id="{81789A05-B454-218B-FFEE-6E3261A28535}"/>
              </a:ext>
            </a:extLst>
          </p:cNvPr>
          <p:cNvSpPr>
            <a:spLocks noGrp="1"/>
          </p:cNvSpPr>
          <p:nvPr>
            <p:ph idx="1"/>
          </p:nvPr>
        </p:nvSpPr>
        <p:spPr>
          <a:xfrm>
            <a:off x="630935" y="2450212"/>
            <a:ext cx="4591059" cy="3410712"/>
          </a:xfrm>
        </p:spPr>
        <p:txBody>
          <a:bodyPr anchor="t">
            <a:normAutofit/>
          </a:bodyPr>
          <a:lstStyle/>
          <a:p>
            <a:pPr lvl="1"/>
            <a:r>
              <a:rPr lang="en-US" sz="2200" dirty="0"/>
              <a:t>Accepts tokenized text as input.</a:t>
            </a:r>
          </a:p>
          <a:p>
            <a:pPr lvl="1"/>
            <a:r>
              <a:rPr lang="en-US" sz="2200" dirty="0"/>
              <a:t>Evaluates text to determine if its spam.</a:t>
            </a:r>
          </a:p>
          <a:p>
            <a:pPr lvl="1"/>
            <a:r>
              <a:rPr lang="en-US" sz="2200" dirty="0"/>
              <a:t>Returns two output values</a:t>
            </a:r>
          </a:p>
          <a:p>
            <a:pPr lvl="2"/>
            <a:r>
              <a:rPr lang="en-US" sz="1800" dirty="0"/>
              <a:t>(0 [ham], 1 [spam])</a:t>
            </a:r>
          </a:p>
        </p:txBody>
      </p:sp>
      <p:pic>
        <p:nvPicPr>
          <p:cNvPr id="4" name="Picture 3">
            <a:extLst>
              <a:ext uri="{FF2B5EF4-FFF2-40B4-BE49-F238E27FC236}">
                <a16:creationId xmlns:a16="http://schemas.microsoft.com/office/drawing/2014/main" id="{400D5E05-A540-CCE2-E078-638A5FEBFBD0}"/>
              </a:ext>
            </a:extLst>
          </p:cNvPr>
          <p:cNvPicPr>
            <a:picLocks noChangeAspect="1"/>
          </p:cNvPicPr>
          <p:nvPr/>
        </p:nvPicPr>
        <p:blipFill>
          <a:blip r:embed="rId2"/>
          <a:stretch>
            <a:fillRect/>
          </a:stretch>
        </p:blipFill>
        <p:spPr>
          <a:xfrm>
            <a:off x="5617045" y="640080"/>
            <a:ext cx="4978222" cy="5577840"/>
          </a:xfrm>
          <a:prstGeom prst="rect">
            <a:avLst/>
          </a:prstGeom>
        </p:spPr>
      </p:pic>
      <p:cxnSp>
        <p:nvCxnSpPr>
          <p:cNvPr id="12" name="Straight Connector 11">
            <a:extLst>
              <a:ext uri="{FF2B5EF4-FFF2-40B4-BE49-F238E27FC236}">
                <a16:creationId xmlns:a16="http://schemas.microsoft.com/office/drawing/2014/main" id="{056F9AB8-3D68-0678-2081-20A622BD7B34}"/>
              </a:ext>
            </a:extLst>
          </p:cNvPr>
          <p:cNvCxnSpPr/>
          <p:nvPr/>
        </p:nvCxnSpPr>
        <p:spPr>
          <a:xfrm>
            <a:off x="794657" y="2100943"/>
            <a:ext cx="3124200"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88CC87EC-3114-3680-866A-A5B088B7E916}"/>
              </a:ext>
            </a:extLst>
          </p:cNvPr>
          <p:cNvSpPr/>
          <p:nvPr/>
        </p:nvSpPr>
        <p:spPr>
          <a:xfrm>
            <a:off x="5982159" y="4505899"/>
            <a:ext cx="4461831" cy="64999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5889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8" name="Picture 17">
            <a:extLst>
              <a:ext uri="{FF2B5EF4-FFF2-40B4-BE49-F238E27FC236}">
                <a16:creationId xmlns:a16="http://schemas.microsoft.com/office/drawing/2014/main" id="{CDD9265F-5921-1EEC-3BF0-3662BBD7E502}"/>
              </a:ext>
            </a:extLst>
          </p:cNvPr>
          <p:cNvPicPr>
            <a:picLocks noChangeAspect="1"/>
          </p:cNvPicPr>
          <p:nvPr/>
        </p:nvPicPr>
        <p:blipFill>
          <a:blip r:embed="rId2"/>
          <a:srcRect t="2661" b="3214"/>
          <a:stretch/>
        </p:blipFill>
        <p:spPr>
          <a:xfrm>
            <a:off x="-1504" y="0"/>
            <a:ext cx="12191980" cy="6856718"/>
          </a:xfrm>
          <a:prstGeom prst="rect">
            <a:avLst/>
          </a:prstGeom>
        </p:spPr>
      </p:pic>
    </p:spTree>
    <p:extLst>
      <p:ext uri="{BB962C8B-B14F-4D97-AF65-F5344CB8AC3E}">
        <p14:creationId xmlns:p14="http://schemas.microsoft.com/office/powerpoint/2010/main" val="1649940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4438E-7F88-D7C4-1517-089D51ADC9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9B9C75-07B4-8EB9-A69B-62C38D2C508A}"/>
              </a:ext>
            </a:extLst>
          </p:cNvPr>
          <p:cNvSpPr>
            <a:spLocks noGrp="1"/>
          </p:cNvSpPr>
          <p:nvPr>
            <p:ph type="ctrTitle"/>
          </p:nvPr>
        </p:nvSpPr>
        <p:spPr>
          <a:xfrm>
            <a:off x="838199" y="1868638"/>
            <a:ext cx="10134601" cy="2192358"/>
          </a:xfrm>
        </p:spPr>
        <p:txBody>
          <a:bodyPr>
            <a:noAutofit/>
          </a:bodyPr>
          <a:lstStyle/>
          <a:p>
            <a:pPr algn="l"/>
            <a:r>
              <a:rPr lang="en-US" sz="5400" dirty="0" err="1"/>
              <a:t>PyTorch</a:t>
            </a:r>
            <a:r>
              <a:rPr lang="en-US" sz="5400" dirty="0"/>
              <a:t> Pickles</a:t>
            </a:r>
          </a:p>
        </p:txBody>
      </p:sp>
      <p:sp>
        <p:nvSpPr>
          <p:cNvPr id="3" name="Subtitle 2">
            <a:extLst>
              <a:ext uri="{FF2B5EF4-FFF2-40B4-BE49-F238E27FC236}">
                <a16:creationId xmlns:a16="http://schemas.microsoft.com/office/drawing/2014/main" id="{A80A19D4-8F40-9EC4-0968-373F309B0A62}"/>
              </a:ext>
            </a:extLst>
          </p:cNvPr>
          <p:cNvSpPr>
            <a:spLocks noGrp="1"/>
          </p:cNvSpPr>
          <p:nvPr>
            <p:ph type="subTitle" idx="1"/>
          </p:nvPr>
        </p:nvSpPr>
        <p:spPr>
          <a:xfrm>
            <a:off x="6378766" y="4619624"/>
            <a:ext cx="4968937" cy="1038225"/>
          </a:xfrm>
        </p:spPr>
        <p:txBody>
          <a:bodyPr>
            <a:normAutofit/>
          </a:bodyPr>
          <a:lstStyle/>
          <a:p>
            <a:pPr algn="r"/>
            <a:r>
              <a:rPr lang="en-US" dirty="0"/>
              <a:t>And other dangerous file formats</a:t>
            </a:r>
          </a:p>
        </p:txBody>
      </p:sp>
      <p:cxnSp>
        <p:nvCxnSpPr>
          <p:cNvPr id="11" name="Straight Connector 10">
            <a:extLst>
              <a:ext uri="{FF2B5EF4-FFF2-40B4-BE49-F238E27FC236}">
                <a16:creationId xmlns:a16="http://schemas.microsoft.com/office/drawing/2014/main" id="{81B001F4-5899-2A84-531B-695EE0B53BE0}"/>
              </a:ext>
            </a:extLst>
          </p:cNvPr>
          <p:cNvCxnSpPr>
            <a:cxnSpLocks/>
          </p:cNvCxnSpPr>
          <p:nvPr/>
        </p:nvCxnSpPr>
        <p:spPr>
          <a:xfrm>
            <a:off x="1034143" y="4060996"/>
            <a:ext cx="10214079"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16604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151BD-60B7-18E7-6805-5B4868C4B59B}"/>
              </a:ext>
            </a:extLst>
          </p:cNvPr>
          <p:cNvSpPr>
            <a:spLocks noGrp="1"/>
          </p:cNvSpPr>
          <p:nvPr>
            <p:ph type="title"/>
          </p:nvPr>
        </p:nvSpPr>
        <p:spPr/>
        <p:txBody>
          <a:bodyPr/>
          <a:lstStyle/>
          <a:p>
            <a:r>
              <a:rPr lang="en-US"/>
              <a:t>PyTorch Models Are Pickles</a:t>
            </a:r>
            <a:endParaRPr lang="en-US" dirty="0"/>
          </a:p>
        </p:txBody>
      </p:sp>
      <p:sp>
        <p:nvSpPr>
          <p:cNvPr id="3" name="Content Placeholder 2">
            <a:extLst>
              <a:ext uri="{FF2B5EF4-FFF2-40B4-BE49-F238E27FC236}">
                <a16:creationId xmlns:a16="http://schemas.microsoft.com/office/drawing/2014/main" id="{E50030AE-862A-22C1-0646-A152C62FBD88}"/>
              </a:ext>
            </a:extLst>
          </p:cNvPr>
          <p:cNvSpPr>
            <a:spLocks noGrp="1"/>
          </p:cNvSpPr>
          <p:nvPr>
            <p:ph idx="1"/>
          </p:nvPr>
        </p:nvSpPr>
        <p:spPr/>
        <p:txBody>
          <a:bodyPr/>
          <a:lstStyle/>
          <a:p>
            <a:r>
              <a:rPr lang="en-US" dirty="0" err="1"/>
              <a:t>PyTorch</a:t>
            </a:r>
            <a:r>
              <a:rPr lang="en-US" dirty="0"/>
              <a:t> models are pickle files</a:t>
            </a:r>
          </a:p>
          <a:p>
            <a:pPr lvl="1"/>
            <a:r>
              <a:rPr lang="en-US" dirty="0"/>
              <a:t>When saved, and loaded models are serialized python pickles.</a:t>
            </a:r>
          </a:p>
          <a:p>
            <a:endParaRPr lang="en-US" dirty="0"/>
          </a:p>
          <a:p>
            <a:pPr marL="0" indent="0">
              <a:buNone/>
            </a:pPr>
            <a:endParaRPr lang="en-US" dirty="0"/>
          </a:p>
          <a:p>
            <a:r>
              <a:rPr lang="en-US" dirty="0"/>
              <a:t>User input into </a:t>
            </a:r>
            <a:r>
              <a:rPr lang="en-US" dirty="0" err="1"/>
              <a:t>torch.load</a:t>
            </a:r>
            <a:r>
              <a:rPr lang="en-US" dirty="0"/>
              <a:t>() will lead to code execution</a:t>
            </a:r>
          </a:p>
          <a:p>
            <a:pPr lvl="1"/>
            <a:r>
              <a:rPr lang="en-US" dirty="0"/>
              <a:t>* unless the new </a:t>
            </a:r>
            <a:r>
              <a:rPr lang="en-US" dirty="0" err="1"/>
              <a:t>weights_only</a:t>
            </a:r>
            <a:r>
              <a:rPr lang="en-US" dirty="0"/>
              <a:t> flag is set.</a:t>
            </a:r>
          </a:p>
          <a:p>
            <a:endParaRPr lang="en-US" dirty="0"/>
          </a:p>
        </p:txBody>
      </p:sp>
      <p:pic>
        <p:nvPicPr>
          <p:cNvPr id="4" name="Picture 3">
            <a:extLst>
              <a:ext uri="{FF2B5EF4-FFF2-40B4-BE49-F238E27FC236}">
                <a16:creationId xmlns:a16="http://schemas.microsoft.com/office/drawing/2014/main" id="{88D25DFE-7785-2666-FEAF-814D7225884A}"/>
              </a:ext>
            </a:extLst>
          </p:cNvPr>
          <p:cNvPicPr>
            <a:picLocks noChangeAspect="1"/>
          </p:cNvPicPr>
          <p:nvPr/>
        </p:nvPicPr>
        <p:blipFill>
          <a:blip r:embed="rId2"/>
          <a:stretch>
            <a:fillRect/>
          </a:stretch>
        </p:blipFill>
        <p:spPr>
          <a:xfrm>
            <a:off x="1854436" y="2962519"/>
            <a:ext cx="7632700" cy="660400"/>
          </a:xfrm>
          <a:prstGeom prst="rect">
            <a:avLst/>
          </a:prstGeom>
        </p:spPr>
      </p:pic>
      <p:pic>
        <p:nvPicPr>
          <p:cNvPr id="5" name="Picture 4">
            <a:extLst>
              <a:ext uri="{FF2B5EF4-FFF2-40B4-BE49-F238E27FC236}">
                <a16:creationId xmlns:a16="http://schemas.microsoft.com/office/drawing/2014/main" id="{64087866-57C7-865F-6E09-5630C334AD38}"/>
              </a:ext>
            </a:extLst>
          </p:cNvPr>
          <p:cNvPicPr>
            <a:picLocks noChangeAspect="1"/>
          </p:cNvPicPr>
          <p:nvPr/>
        </p:nvPicPr>
        <p:blipFill>
          <a:blip r:embed="rId3"/>
          <a:stretch>
            <a:fillRect/>
          </a:stretch>
        </p:blipFill>
        <p:spPr>
          <a:xfrm>
            <a:off x="1714736" y="4803355"/>
            <a:ext cx="7772400" cy="654019"/>
          </a:xfrm>
          <a:prstGeom prst="rect">
            <a:avLst/>
          </a:prstGeom>
        </p:spPr>
      </p:pic>
      <p:cxnSp>
        <p:nvCxnSpPr>
          <p:cNvPr id="13" name="Straight Connector 12">
            <a:extLst>
              <a:ext uri="{FF2B5EF4-FFF2-40B4-BE49-F238E27FC236}">
                <a16:creationId xmlns:a16="http://schemas.microsoft.com/office/drawing/2014/main" id="{EBEBCEFB-EED3-6D90-B3F7-049B09321ED9}"/>
              </a:ext>
            </a:extLst>
          </p:cNvPr>
          <p:cNvCxnSpPr/>
          <p:nvPr/>
        </p:nvCxnSpPr>
        <p:spPr>
          <a:xfrm>
            <a:off x="980501" y="1399142"/>
            <a:ext cx="8383836"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747312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E80A6-E033-1095-12CF-F8CE2E5D42BE}"/>
              </a:ext>
            </a:extLst>
          </p:cNvPr>
          <p:cNvSpPr>
            <a:spLocks noGrp="1"/>
          </p:cNvSpPr>
          <p:nvPr>
            <p:ph type="title"/>
          </p:nvPr>
        </p:nvSpPr>
        <p:spPr>
          <a:xfrm>
            <a:off x="838200" y="0"/>
            <a:ext cx="9144000" cy="1055379"/>
          </a:xfrm>
        </p:spPr>
        <p:txBody>
          <a:bodyPr/>
          <a:lstStyle/>
          <a:p>
            <a:r>
              <a:rPr lang="en-US" dirty="0"/>
              <a:t>Python Pickles – Basic Example</a:t>
            </a:r>
          </a:p>
        </p:txBody>
      </p:sp>
      <p:pic>
        <p:nvPicPr>
          <p:cNvPr id="21" name="Picture 20">
            <a:extLst>
              <a:ext uri="{FF2B5EF4-FFF2-40B4-BE49-F238E27FC236}">
                <a16:creationId xmlns:a16="http://schemas.microsoft.com/office/drawing/2014/main" id="{4F69F43B-A005-5FDA-CAFE-FAAA1E70038B}"/>
              </a:ext>
            </a:extLst>
          </p:cNvPr>
          <p:cNvPicPr>
            <a:picLocks noChangeAspect="1"/>
          </p:cNvPicPr>
          <p:nvPr/>
        </p:nvPicPr>
        <p:blipFill>
          <a:blip r:embed="rId2"/>
          <a:stretch>
            <a:fillRect/>
          </a:stretch>
        </p:blipFill>
        <p:spPr>
          <a:xfrm>
            <a:off x="2209800" y="1143514"/>
            <a:ext cx="7772400" cy="5522494"/>
          </a:xfrm>
          <a:prstGeom prst="rect">
            <a:avLst/>
          </a:prstGeom>
        </p:spPr>
      </p:pic>
      <p:cxnSp>
        <p:nvCxnSpPr>
          <p:cNvPr id="35" name="Straight Connector 34">
            <a:extLst>
              <a:ext uri="{FF2B5EF4-FFF2-40B4-BE49-F238E27FC236}">
                <a16:creationId xmlns:a16="http://schemas.microsoft.com/office/drawing/2014/main" id="{EA1F09E0-8E80-140E-8846-7E8793E4B216}"/>
              </a:ext>
            </a:extLst>
          </p:cNvPr>
          <p:cNvCxnSpPr/>
          <p:nvPr/>
        </p:nvCxnSpPr>
        <p:spPr>
          <a:xfrm>
            <a:off x="980501" y="837282"/>
            <a:ext cx="7579605"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7835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FAE71-FDE5-1BCA-3593-69806099C528}"/>
              </a:ext>
            </a:extLst>
          </p:cNvPr>
          <p:cNvSpPr>
            <a:spLocks noGrp="1"/>
          </p:cNvSpPr>
          <p:nvPr>
            <p:ph type="title"/>
          </p:nvPr>
        </p:nvSpPr>
        <p:spPr>
          <a:xfrm>
            <a:off x="838200" y="211768"/>
            <a:ext cx="9578008" cy="642040"/>
          </a:xfrm>
        </p:spPr>
        <p:txBody>
          <a:bodyPr>
            <a:normAutofit fontScale="90000"/>
          </a:bodyPr>
          <a:lstStyle/>
          <a:p>
            <a:r>
              <a:rPr lang="en-US" dirty="0" err="1"/>
              <a:t>PyTorch</a:t>
            </a:r>
            <a:r>
              <a:rPr lang="en-US" dirty="0"/>
              <a:t> Pickles – Model Injection	</a:t>
            </a:r>
          </a:p>
        </p:txBody>
      </p:sp>
      <p:pic>
        <p:nvPicPr>
          <p:cNvPr id="8" name="Picture 7">
            <a:extLst>
              <a:ext uri="{FF2B5EF4-FFF2-40B4-BE49-F238E27FC236}">
                <a16:creationId xmlns:a16="http://schemas.microsoft.com/office/drawing/2014/main" id="{BB5E146A-8F88-E132-AE80-6F98581AF12D}"/>
              </a:ext>
            </a:extLst>
          </p:cNvPr>
          <p:cNvPicPr>
            <a:picLocks noChangeAspect="1"/>
          </p:cNvPicPr>
          <p:nvPr/>
        </p:nvPicPr>
        <p:blipFill>
          <a:blip r:embed="rId2"/>
          <a:stretch>
            <a:fillRect/>
          </a:stretch>
        </p:blipFill>
        <p:spPr>
          <a:xfrm>
            <a:off x="1306996" y="1009579"/>
            <a:ext cx="9578008" cy="5350215"/>
          </a:xfrm>
          <a:prstGeom prst="rect">
            <a:avLst/>
          </a:prstGeom>
        </p:spPr>
      </p:pic>
      <p:cxnSp>
        <p:nvCxnSpPr>
          <p:cNvPr id="14" name="Straight Connector 13">
            <a:extLst>
              <a:ext uri="{FF2B5EF4-FFF2-40B4-BE49-F238E27FC236}">
                <a16:creationId xmlns:a16="http://schemas.microsoft.com/office/drawing/2014/main" id="{289EBBA1-3A04-C6F9-C9AA-650BCEE9E675}"/>
              </a:ext>
            </a:extLst>
          </p:cNvPr>
          <p:cNvCxnSpPr/>
          <p:nvPr/>
        </p:nvCxnSpPr>
        <p:spPr>
          <a:xfrm>
            <a:off x="958467" y="815248"/>
            <a:ext cx="7799943"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61834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3B657BD-19C8-644E-D70B-57D73DF85E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BB3903-789C-7EA6-07F2-8BB944D2E004}"/>
              </a:ext>
            </a:extLst>
          </p:cNvPr>
          <p:cNvSpPr>
            <a:spLocks noGrp="1"/>
          </p:cNvSpPr>
          <p:nvPr>
            <p:ph type="title"/>
          </p:nvPr>
        </p:nvSpPr>
        <p:spPr>
          <a:xfrm>
            <a:off x="630935" y="640080"/>
            <a:ext cx="9416447" cy="902281"/>
          </a:xfrm>
        </p:spPr>
        <p:txBody>
          <a:bodyPr anchor="b">
            <a:normAutofit/>
          </a:bodyPr>
          <a:lstStyle/>
          <a:p>
            <a:r>
              <a:rPr lang="en-US" sz="4200" dirty="0"/>
              <a:t>Other Model Formats - </a:t>
            </a:r>
            <a:r>
              <a:rPr lang="en-US" sz="4200" dirty="0" err="1"/>
              <a:t>TorchScript</a:t>
            </a:r>
            <a:endParaRPr lang="en-US" sz="4200" dirty="0"/>
          </a:p>
        </p:txBody>
      </p:sp>
      <p:sp>
        <p:nvSpPr>
          <p:cNvPr id="3" name="Content Placeholder 2">
            <a:extLst>
              <a:ext uri="{FF2B5EF4-FFF2-40B4-BE49-F238E27FC236}">
                <a16:creationId xmlns:a16="http://schemas.microsoft.com/office/drawing/2014/main" id="{69320ADA-A8A8-9724-3F92-BEAA5C4F1E73}"/>
              </a:ext>
            </a:extLst>
          </p:cNvPr>
          <p:cNvSpPr>
            <a:spLocks noGrp="1"/>
          </p:cNvSpPr>
          <p:nvPr>
            <p:ph idx="1"/>
          </p:nvPr>
        </p:nvSpPr>
        <p:spPr>
          <a:xfrm>
            <a:off x="630935" y="1884116"/>
            <a:ext cx="4818888" cy="3547872"/>
          </a:xfrm>
        </p:spPr>
        <p:txBody>
          <a:bodyPr anchor="t">
            <a:normAutofit/>
          </a:bodyPr>
          <a:lstStyle/>
          <a:p>
            <a:pPr marL="457200" lvl="1" indent="0">
              <a:buNone/>
            </a:pPr>
            <a:endParaRPr lang="en-US" sz="2200" dirty="0"/>
          </a:p>
          <a:p>
            <a:pPr lvl="1"/>
            <a:r>
              <a:rPr lang="en-US" sz="2200" dirty="0"/>
              <a:t>Optimized </a:t>
            </a:r>
            <a:r>
              <a:rPr lang="en-US" sz="2200" dirty="0" err="1"/>
              <a:t>PyTorch</a:t>
            </a:r>
            <a:r>
              <a:rPr lang="en-US" sz="2200" dirty="0"/>
              <a:t> Models</a:t>
            </a:r>
          </a:p>
          <a:p>
            <a:pPr lvl="1"/>
            <a:r>
              <a:rPr lang="en-US" sz="2200" dirty="0"/>
              <a:t>Loaded with </a:t>
            </a:r>
            <a:r>
              <a:rPr lang="en-US" sz="2200" dirty="0" err="1"/>
              <a:t>torch.jit.load</a:t>
            </a:r>
            <a:endParaRPr lang="en-US" sz="2200" dirty="0"/>
          </a:p>
          <a:p>
            <a:pPr lvl="2"/>
            <a:r>
              <a:rPr lang="en-US" sz="1800" dirty="0"/>
              <a:t>Uses a “Pickle-like” format, but not directly Python Pickles.</a:t>
            </a:r>
          </a:p>
          <a:p>
            <a:pPr lvl="1"/>
            <a:r>
              <a:rPr lang="en-US" sz="2200" dirty="0"/>
              <a:t>Not directly exploitable (?)</a:t>
            </a:r>
          </a:p>
          <a:p>
            <a:pPr marL="457200" lvl="1" indent="0">
              <a:buNone/>
            </a:pPr>
            <a:endParaRPr lang="en-US" sz="2200" dirty="0"/>
          </a:p>
        </p:txBody>
      </p:sp>
      <p:pic>
        <p:nvPicPr>
          <p:cNvPr id="4" name="Picture 3">
            <a:extLst>
              <a:ext uri="{FF2B5EF4-FFF2-40B4-BE49-F238E27FC236}">
                <a16:creationId xmlns:a16="http://schemas.microsoft.com/office/drawing/2014/main" id="{86B2E6E5-C18F-8680-F91B-5D5FADD797D2}"/>
              </a:ext>
            </a:extLst>
          </p:cNvPr>
          <p:cNvPicPr>
            <a:picLocks noChangeAspect="1"/>
          </p:cNvPicPr>
          <p:nvPr/>
        </p:nvPicPr>
        <p:blipFill>
          <a:blip r:embed="rId2"/>
          <a:stretch>
            <a:fillRect/>
          </a:stretch>
        </p:blipFill>
        <p:spPr>
          <a:xfrm>
            <a:off x="6096000" y="1999892"/>
            <a:ext cx="5458968" cy="3316321"/>
          </a:xfrm>
          <a:prstGeom prst="rect">
            <a:avLst/>
          </a:prstGeom>
        </p:spPr>
      </p:pic>
      <p:cxnSp>
        <p:nvCxnSpPr>
          <p:cNvPr id="12" name="Straight Connector 11">
            <a:extLst>
              <a:ext uri="{FF2B5EF4-FFF2-40B4-BE49-F238E27FC236}">
                <a16:creationId xmlns:a16="http://schemas.microsoft.com/office/drawing/2014/main" id="{35E9C29A-12F8-0687-19ED-288C8B087171}"/>
              </a:ext>
            </a:extLst>
          </p:cNvPr>
          <p:cNvCxnSpPr/>
          <p:nvPr/>
        </p:nvCxnSpPr>
        <p:spPr>
          <a:xfrm>
            <a:off x="859316" y="1542361"/>
            <a:ext cx="8560106"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48233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24657-25E0-6AB8-EFB4-2B2B2E29D264}"/>
              </a:ext>
            </a:extLst>
          </p:cNvPr>
          <p:cNvSpPr>
            <a:spLocks noGrp="1"/>
          </p:cNvSpPr>
          <p:nvPr>
            <p:ph type="title"/>
          </p:nvPr>
        </p:nvSpPr>
        <p:spPr>
          <a:xfrm>
            <a:off x="630935" y="495758"/>
            <a:ext cx="8035986" cy="1047585"/>
          </a:xfrm>
        </p:spPr>
        <p:txBody>
          <a:bodyPr anchor="b">
            <a:normAutofit/>
          </a:bodyPr>
          <a:lstStyle/>
          <a:p>
            <a:r>
              <a:rPr lang="en-US" sz="3800" dirty="0"/>
              <a:t>Other Model Formats - TensorFlow</a:t>
            </a:r>
          </a:p>
        </p:txBody>
      </p:sp>
      <p:sp>
        <p:nvSpPr>
          <p:cNvPr id="3" name="Content Placeholder 2">
            <a:extLst>
              <a:ext uri="{FF2B5EF4-FFF2-40B4-BE49-F238E27FC236}">
                <a16:creationId xmlns:a16="http://schemas.microsoft.com/office/drawing/2014/main" id="{3780DCB7-F241-429E-208D-EF7598EEEA54}"/>
              </a:ext>
            </a:extLst>
          </p:cNvPr>
          <p:cNvSpPr>
            <a:spLocks noGrp="1"/>
          </p:cNvSpPr>
          <p:nvPr>
            <p:ph idx="1"/>
          </p:nvPr>
        </p:nvSpPr>
        <p:spPr>
          <a:xfrm>
            <a:off x="630935" y="1925859"/>
            <a:ext cx="7014771" cy="3979182"/>
          </a:xfrm>
        </p:spPr>
        <p:txBody>
          <a:bodyPr anchor="t">
            <a:normAutofit/>
          </a:bodyPr>
          <a:lstStyle/>
          <a:p>
            <a:r>
              <a:rPr lang="en-US" sz="1700" dirty="0"/>
              <a:t>TensorFlow model files have a few interesting attack paths</a:t>
            </a:r>
          </a:p>
          <a:p>
            <a:pPr lvl="1"/>
            <a:r>
              <a:rPr lang="en-US" sz="1300" dirty="0"/>
              <a:t>HDF5  model files can contain code via </a:t>
            </a:r>
            <a:r>
              <a:rPr lang="en-US" sz="1300" dirty="0" err="1"/>
              <a:t>tf.keras.lambda</a:t>
            </a:r>
            <a:r>
              <a:rPr lang="en-US" sz="1300" dirty="0"/>
              <a:t>()</a:t>
            </a:r>
          </a:p>
          <a:p>
            <a:pPr lvl="1"/>
            <a:r>
              <a:rPr lang="en-US" sz="1300" dirty="0" err="1"/>
              <a:t>SavedModel</a:t>
            </a:r>
            <a:r>
              <a:rPr lang="en-US" sz="1300" dirty="0"/>
              <a:t> files can contain IO related functions</a:t>
            </a:r>
          </a:p>
          <a:p>
            <a:r>
              <a:rPr lang="en-CA" sz="1700" dirty="0"/>
              <a:t>Execution depends on runtime mode and settings</a:t>
            </a:r>
            <a:endParaRPr lang="en-US" sz="1700" dirty="0"/>
          </a:p>
          <a:p>
            <a:r>
              <a:rPr lang="en-US" sz="1700" dirty="0"/>
              <a:t>Great research by </a:t>
            </a:r>
            <a:r>
              <a:rPr lang="en-CA" sz="1700" dirty="0"/>
              <a:t>Tom Bonner</a:t>
            </a:r>
            <a:r>
              <a:rPr lang="en-US" sz="1700" dirty="0"/>
              <a:t> (</a:t>
            </a:r>
            <a:r>
              <a:rPr lang="en-US" sz="1700" dirty="0">
                <a:hlinkClick r:id="rId2"/>
              </a:rPr>
              <a:t>https://hiddenlayer.com/research/models-are-code/</a:t>
            </a:r>
            <a:r>
              <a:rPr lang="en-US" sz="1700" dirty="0"/>
              <a:t>)</a:t>
            </a:r>
          </a:p>
        </p:txBody>
      </p:sp>
      <p:cxnSp>
        <p:nvCxnSpPr>
          <p:cNvPr id="15" name="Straight Connector 14">
            <a:extLst>
              <a:ext uri="{FF2B5EF4-FFF2-40B4-BE49-F238E27FC236}">
                <a16:creationId xmlns:a16="http://schemas.microsoft.com/office/drawing/2014/main" id="{5E4017BC-B519-4D66-0F79-366E7BD30549}"/>
              </a:ext>
            </a:extLst>
          </p:cNvPr>
          <p:cNvCxnSpPr/>
          <p:nvPr/>
        </p:nvCxnSpPr>
        <p:spPr>
          <a:xfrm>
            <a:off x="782198" y="1521429"/>
            <a:ext cx="686350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044060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998ED6A-5DB6-0637-DA30-504910A8A8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A77B28-9D30-BC91-44AE-3766B8056A9B}"/>
              </a:ext>
            </a:extLst>
          </p:cNvPr>
          <p:cNvSpPr>
            <a:spLocks noGrp="1"/>
          </p:cNvSpPr>
          <p:nvPr>
            <p:ph type="title"/>
          </p:nvPr>
        </p:nvSpPr>
        <p:spPr>
          <a:xfrm>
            <a:off x="630936" y="505794"/>
            <a:ext cx="8017305" cy="926399"/>
          </a:xfrm>
        </p:spPr>
        <p:txBody>
          <a:bodyPr anchor="b">
            <a:normAutofit/>
          </a:bodyPr>
          <a:lstStyle/>
          <a:p>
            <a:r>
              <a:rPr lang="en-US" sz="3800" dirty="0"/>
              <a:t>Other Model Formats - </a:t>
            </a:r>
            <a:r>
              <a:rPr lang="en-US" sz="3800" dirty="0" err="1"/>
              <a:t>SafeTensors</a:t>
            </a:r>
            <a:endParaRPr lang="en-US" sz="3800" dirty="0"/>
          </a:p>
        </p:txBody>
      </p:sp>
      <p:sp>
        <p:nvSpPr>
          <p:cNvPr id="3" name="Content Placeholder 2">
            <a:extLst>
              <a:ext uri="{FF2B5EF4-FFF2-40B4-BE49-F238E27FC236}">
                <a16:creationId xmlns:a16="http://schemas.microsoft.com/office/drawing/2014/main" id="{E20674EA-1C3B-B5F7-258A-39793725D9EB}"/>
              </a:ext>
            </a:extLst>
          </p:cNvPr>
          <p:cNvSpPr>
            <a:spLocks noGrp="1"/>
          </p:cNvSpPr>
          <p:nvPr>
            <p:ph idx="1"/>
          </p:nvPr>
        </p:nvSpPr>
        <p:spPr>
          <a:xfrm>
            <a:off x="630936" y="1826707"/>
            <a:ext cx="3429000" cy="3410712"/>
          </a:xfrm>
        </p:spPr>
        <p:txBody>
          <a:bodyPr anchor="t">
            <a:normAutofit/>
          </a:bodyPr>
          <a:lstStyle/>
          <a:p>
            <a:pPr lvl="1"/>
            <a:r>
              <a:rPr lang="en-US" sz="2200" dirty="0"/>
              <a:t>Created by HuggingFace and widely used.</a:t>
            </a:r>
          </a:p>
          <a:p>
            <a:pPr lvl="1"/>
            <a:r>
              <a:rPr lang="en-US" sz="2200" dirty="0"/>
              <a:t>Externally audited, deemed safe.</a:t>
            </a:r>
          </a:p>
          <a:p>
            <a:pPr lvl="1"/>
            <a:r>
              <a:rPr lang="en-US" sz="2200" dirty="0"/>
              <a:t>Ideally, you should use these.</a:t>
            </a:r>
          </a:p>
          <a:p>
            <a:pPr lvl="1"/>
            <a:endParaRPr lang="en-US" sz="2200" dirty="0"/>
          </a:p>
          <a:p>
            <a:pPr lvl="1"/>
            <a:endParaRPr lang="en-US" sz="2200" dirty="0"/>
          </a:p>
        </p:txBody>
      </p:sp>
      <p:cxnSp>
        <p:nvCxnSpPr>
          <p:cNvPr id="13" name="Straight Connector 12">
            <a:extLst>
              <a:ext uri="{FF2B5EF4-FFF2-40B4-BE49-F238E27FC236}">
                <a16:creationId xmlns:a16="http://schemas.microsoft.com/office/drawing/2014/main" id="{F3E39759-F302-16BA-7DEC-253D3530E616}"/>
              </a:ext>
            </a:extLst>
          </p:cNvPr>
          <p:cNvCxnSpPr/>
          <p:nvPr/>
        </p:nvCxnSpPr>
        <p:spPr>
          <a:xfrm>
            <a:off x="760164" y="1432193"/>
            <a:ext cx="7238082" cy="0"/>
          </a:xfrm>
          <a:prstGeom prst="line">
            <a:avLst/>
          </a:prstGeom>
        </p:spPr>
        <p:style>
          <a:lnRef idx="2">
            <a:schemeClr val="accent1"/>
          </a:lnRef>
          <a:fillRef idx="0">
            <a:schemeClr val="accent1"/>
          </a:fillRef>
          <a:effectRef idx="1">
            <a:schemeClr val="accent1"/>
          </a:effectRef>
          <a:fontRef idx="minor">
            <a:schemeClr val="tx1"/>
          </a:fontRef>
        </p:style>
      </p:cxnSp>
      <p:pic>
        <p:nvPicPr>
          <p:cNvPr id="14" name="Picture 13">
            <a:extLst>
              <a:ext uri="{FF2B5EF4-FFF2-40B4-BE49-F238E27FC236}">
                <a16:creationId xmlns:a16="http://schemas.microsoft.com/office/drawing/2014/main" id="{154B19BE-A46D-FD47-F85F-0D7355F1044E}"/>
              </a:ext>
            </a:extLst>
          </p:cNvPr>
          <p:cNvPicPr>
            <a:picLocks noChangeAspect="1"/>
          </p:cNvPicPr>
          <p:nvPr/>
        </p:nvPicPr>
        <p:blipFill>
          <a:blip r:embed="rId2"/>
          <a:stretch>
            <a:fillRect/>
          </a:stretch>
        </p:blipFill>
        <p:spPr>
          <a:xfrm>
            <a:off x="5346633" y="1542050"/>
            <a:ext cx="6214431" cy="5036579"/>
          </a:xfrm>
          <a:prstGeom prst="rect">
            <a:avLst/>
          </a:prstGeom>
        </p:spPr>
      </p:pic>
    </p:spTree>
    <p:extLst>
      <p:ext uri="{BB962C8B-B14F-4D97-AF65-F5344CB8AC3E}">
        <p14:creationId xmlns:p14="http://schemas.microsoft.com/office/powerpoint/2010/main" val="30954938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107B1-ACBE-27B3-5F01-38DC28FAC0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980BB3-38E6-1FAA-C55A-D885F22F6608}"/>
              </a:ext>
            </a:extLst>
          </p:cNvPr>
          <p:cNvSpPr>
            <a:spLocks noGrp="1"/>
          </p:cNvSpPr>
          <p:nvPr>
            <p:ph type="ctrTitle"/>
          </p:nvPr>
        </p:nvSpPr>
        <p:spPr>
          <a:xfrm>
            <a:off x="838199" y="1868638"/>
            <a:ext cx="10134601" cy="2192358"/>
          </a:xfrm>
        </p:spPr>
        <p:txBody>
          <a:bodyPr>
            <a:noAutofit/>
          </a:bodyPr>
          <a:lstStyle/>
          <a:p>
            <a:pPr algn="l"/>
            <a:r>
              <a:rPr lang="en-US" sz="5400" dirty="0"/>
              <a:t>Inference Servers</a:t>
            </a:r>
          </a:p>
        </p:txBody>
      </p:sp>
      <p:sp>
        <p:nvSpPr>
          <p:cNvPr id="3" name="Subtitle 2">
            <a:extLst>
              <a:ext uri="{FF2B5EF4-FFF2-40B4-BE49-F238E27FC236}">
                <a16:creationId xmlns:a16="http://schemas.microsoft.com/office/drawing/2014/main" id="{9945AEEC-150D-C64F-DCDD-19EA344C190B}"/>
              </a:ext>
            </a:extLst>
          </p:cNvPr>
          <p:cNvSpPr>
            <a:spLocks noGrp="1"/>
          </p:cNvSpPr>
          <p:nvPr>
            <p:ph type="subTitle" idx="1"/>
          </p:nvPr>
        </p:nvSpPr>
        <p:spPr>
          <a:xfrm>
            <a:off x="6378766" y="4619624"/>
            <a:ext cx="4968937" cy="1038225"/>
          </a:xfrm>
        </p:spPr>
        <p:txBody>
          <a:bodyPr>
            <a:normAutofit/>
          </a:bodyPr>
          <a:lstStyle/>
          <a:p>
            <a:pPr algn="r"/>
            <a:endParaRPr lang="en-US" dirty="0"/>
          </a:p>
        </p:txBody>
      </p:sp>
      <p:cxnSp>
        <p:nvCxnSpPr>
          <p:cNvPr id="11" name="Straight Connector 10">
            <a:extLst>
              <a:ext uri="{FF2B5EF4-FFF2-40B4-BE49-F238E27FC236}">
                <a16:creationId xmlns:a16="http://schemas.microsoft.com/office/drawing/2014/main" id="{509376A1-A95D-E0DD-363A-EB434979B013}"/>
              </a:ext>
            </a:extLst>
          </p:cNvPr>
          <p:cNvCxnSpPr>
            <a:cxnSpLocks/>
          </p:cNvCxnSpPr>
          <p:nvPr/>
        </p:nvCxnSpPr>
        <p:spPr>
          <a:xfrm>
            <a:off x="1034143" y="4060996"/>
            <a:ext cx="10214079"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35717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nodePh="1">
                                  <p:stCondLst>
                                    <p:cond delay="2000"/>
                                  </p:stCondLst>
                                  <p:endCondLst>
                                    <p:cond evt="begin" delay="0">
                                      <p:tn val="8"/>
                                    </p:cond>
                                  </p:end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0E4E2-E914-79E7-2318-BC179D22428F}"/>
              </a:ext>
            </a:extLst>
          </p:cNvPr>
          <p:cNvSpPr>
            <a:spLocks noGrp="1"/>
          </p:cNvSpPr>
          <p:nvPr>
            <p:ph type="title"/>
          </p:nvPr>
        </p:nvSpPr>
        <p:spPr/>
        <p:txBody>
          <a:bodyPr>
            <a:normAutofit/>
          </a:bodyPr>
          <a:lstStyle/>
          <a:p>
            <a:r>
              <a:rPr lang="en-US" sz="5400" dirty="0"/>
              <a:t>What is an inference server?</a:t>
            </a:r>
          </a:p>
        </p:txBody>
      </p:sp>
      <p:sp>
        <p:nvSpPr>
          <p:cNvPr id="3" name="Content Placeholder 2">
            <a:extLst>
              <a:ext uri="{FF2B5EF4-FFF2-40B4-BE49-F238E27FC236}">
                <a16:creationId xmlns:a16="http://schemas.microsoft.com/office/drawing/2014/main" id="{7FEB0E23-B444-E64C-B7BB-04D00FF3C3D0}"/>
              </a:ext>
            </a:extLst>
          </p:cNvPr>
          <p:cNvSpPr>
            <a:spLocks noGrp="1"/>
          </p:cNvSpPr>
          <p:nvPr>
            <p:ph idx="1"/>
          </p:nvPr>
        </p:nvSpPr>
        <p:spPr>
          <a:xfrm>
            <a:off x="838200" y="1929384"/>
            <a:ext cx="10515600" cy="4251960"/>
          </a:xfrm>
        </p:spPr>
        <p:txBody>
          <a:bodyPr>
            <a:normAutofit/>
          </a:bodyPr>
          <a:lstStyle/>
          <a:p>
            <a:r>
              <a:rPr lang="en-US" sz="2200" dirty="0"/>
              <a:t>A frontend/API interface for models.</a:t>
            </a:r>
          </a:p>
          <a:p>
            <a:pPr lvl="1"/>
            <a:r>
              <a:rPr lang="en-US" sz="1800" dirty="0"/>
              <a:t>Accepts inputs via REST/</a:t>
            </a:r>
            <a:r>
              <a:rPr lang="en-US" sz="1800" dirty="0" err="1"/>
              <a:t>gRPC</a:t>
            </a:r>
            <a:r>
              <a:rPr lang="en-US" sz="1800" dirty="0"/>
              <a:t> and passes these inputs to a backend.</a:t>
            </a:r>
          </a:p>
          <a:p>
            <a:r>
              <a:rPr lang="en-US" sz="2200" dirty="0"/>
              <a:t>Exposes APIs that allow for inference.</a:t>
            </a:r>
          </a:p>
          <a:p>
            <a:pPr lvl="1"/>
            <a:r>
              <a:rPr lang="en-US" sz="1800" dirty="0" err="1"/>
              <a:t>e.g</a:t>
            </a:r>
            <a:r>
              <a:rPr lang="en-US" sz="1800" dirty="0"/>
              <a:t>, lets people use the models.</a:t>
            </a:r>
          </a:p>
          <a:p>
            <a:pPr lvl="1"/>
            <a:r>
              <a:rPr lang="en-US" sz="1800" dirty="0" err="1"/>
              <a:t>OpenAIs</a:t>
            </a:r>
            <a:r>
              <a:rPr lang="en-US" sz="1800" dirty="0"/>
              <a:t> Chat Completions API is an example of an exposed inference API.</a:t>
            </a:r>
          </a:p>
          <a:p>
            <a:r>
              <a:rPr lang="en-US" sz="2200" dirty="0"/>
              <a:t>Exposes APIs that allow for model metadata, and management operations</a:t>
            </a:r>
          </a:p>
          <a:p>
            <a:r>
              <a:rPr lang="en-US" sz="2200" dirty="0"/>
              <a:t>Conceptually, similar to Apache Tomcat.</a:t>
            </a:r>
          </a:p>
        </p:txBody>
      </p:sp>
      <p:cxnSp>
        <p:nvCxnSpPr>
          <p:cNvPr id="9" name="Straight Connector 8">
            <a:extLst>
              <a:ext uri="{FF2B5EF4-FFF2-40B4-BE49-F238E27FC236}">
                <a16:creationId xmlns:a16="http://schemas.microsoft.com/office/drawing/2014/main" id="{80553ADC-A73F-8EA3-EEBB-02D6C361EED7}"/>
              </a:ext>
            </a:extLst>
          </p:cNvPr>
          <p:cNvCxnSpPr/>
          <p:nvPr/>
        </p:nvCxnSpPr>
        <p:spPr>
          <a:xfrm>
            <a:off x="947451" y="1377108"/>
            <a:ext cx="8152482"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511007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F02E1-CFDA-7296-B527-0EBFF15F04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8B4D89-19E5-9348-99ED-282B0C9EB100}"/>
              </a:ext>
            </a:extLst>
          </p:cNvPr>
          <p:cNvSpPr>
            <a:spLocks noGrp="1"/>
          </p:cNvSpPr>
          <p:nvPr>
            <p:ph type="title"/>
          </p:nvPr>
        </p:nvSpPr>
        <p:spPr/>
        <p:txBody>
          <a:bodyPr>
            <a:normAutofit/>
          </a:bodyPr>
          <a:lstStyle/>
          <a:p>
            <a:r>
              <a:rPr lang="en-US" sz="5400" dirty="0"/>
              <a:t>Why use an inference server?</a:t>
            </a:r>
          </a:p>
        </p:txBody>
      </p:sp>
      <p:sp>
        <p:nvSpPr>
          <p:cNvPr id="3" name="Content Placeholder 2">
            <a:extLst>
              <a:ext uri="{FF2B5EF4-FFF2-40B4-BE49-F238E27FC236}">
                <a16:creationId xmlns:a16="http://schemas.microsoft.com/office/drawing/2014/main" id="{BED1E2A8-A572-2336-8B8A-7DE1101784A5}"/>
              </a:ext>
            </a:extLst>
          </p:cNvPr>
          <p:cNvSpPr>
            <a:spLocks noGrp="1"/>
          </p:cNvSpPr>
          <p:nvPr>
            <p:ph idx="1"/>
          </p:nvPr>
        </p:nvSpPr>
        <p:spPr>
          <a:xfrm>
            <a:off x="838200" y="1929384"/>
            <a:ext cx="10515600" cy="4251960"/>
          </a:xfrm>
        </p:spPr>
        <p:txBody>
          <a:bodyPr>
            <a:normAutofit/>
          </a:bodyPr>
          <a:lstStyle/>
          <a:p>
            <a:pPr algn="just"/>
            <a:r>
              <a:rPr lang="en-CA" sz="2000" dirty="0"/>
              <a:t>Expensive to use cloud based AI providers. </a:t>
            </a:r>
          </a:p>
          <a:p>
            <a:pPr algn="just"/>
            <a:r>
              <a:rPr lang="en-CA" sz="2000" dirty="0"/>
              <a:t>As new models are released, value proposition for self-hosting gets better.</a:t>
            </a:r>
          </a:p>
          <a:p>
            <a:pPr algn="just"/>
            <a:r>
              <a:rPr lang="en-CA" sz="2000" dirty="0"/>
              <a:t>Many applications may need to use the same models.</a:t>
            </a:r>
          </a:p>
          <a:p>
            <a:pPr algn="just"/>
            <a:r>
              <a:rPr lang="en-CA" sz="2000" dirty="0"/>
              <a:t>Model weights are sensitive, ideal to not duplicate hosting them.</a:t>
            </a:r>
          </a:p>
          <a:p>
            <a:pPr algn="just"/>
            <a:r>
              <a:rPr lang="en-CA" sz="2000" dirty="0"/>
              <a:t>Complex workflows may require multiple models, concurrent processing or workflows. It is hard to implement this in-line within applications.</a:t>
            </a:r>
          </a:p>
          <a:p>
            <a:pPr algn="just"/>
            <a:r>
              <a:rPr lang="en-CA" sz="2000" dirty="0"/>
              <a:t>Applications may be written in a language that is different than the language the models have been trained on.</a:t>
            </a:r>
            <a:endParaRPr lang="en-CA" sz="2000" dirty="0">
              <a:solidFill>
                <a:srgbClr val="111111"/>
              </a:solidFill>
              <a:latin typeface="TeXGyreAdventor"/>
            </a:endParaRPr>
          </a:p>
        </p:txBody>
      </p:sp>
      <p:cxnSp>
        <p:nvCxnSpPr>
          <p:cNvPr id="9" name="Straight Connector 8">
            <a:extLst>
              <a:ext uri="{FF2B5EF4-FFF2-40B4-BE49-F238E27FC236}">
                <a16:creationId xmlns:a16="http://schemas.microsoft.com/office/drawing/2014/main" id="{E0A1339F-99A4-4EB9-E9FC-F6D24C0A6210}"/>
              </a:ext>
            </a:extLst>
          </p:cNvPr>
          <p:cNvCxnSpPr/>
          <p:nvPr/>
        </p:nvCxnSpPr>
        <p:spPr>
          <a:xfrm>
            <a:off x="947451" y="1377108"/>
            <a:ext cx="8152482"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1304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1635E-F733-1316-2C5D-0985D75DBAEA}"/>
              </a:ext>
            </a:extLst>
          </p:cNvPr>
          <p:cNvSpPr>
            <a:spLocks noGrp="1"/>
          </p:cNvSpPr>
          <p:nvPr>
            <p:ph type="title"/>
          </p:nvPr>
        </p:nvSpPr>
        <p:spPr>
          <a:xfrm>
            <a:off x="464195" y="319490"/>
            <a:ext cx="3762481" cy="1113686"/>
          </a:xfrm>
        </p:spPr>
        <p:txBody>
          <a:bodyPr anchor="b">
            <a:normAutofit/>
          </a:bodyPr>
          <a:lstStyle/>
          <a:p>
            <a:r>
              <a:rPr lang="en-US" sz="5400" dirty="0" err="1"/>
              <a:t>TorchServe</a:t>
            </a:r>
            <a:endParaRPr lang="en-US" sz="5400" dirty="0"/>
          </a:p>
        </p:txBody>
      </p:sp>
      <p:sp>
        <p:nvSpPr>
          <p:cNvPr id="3" name="Content Placeholder 2">
            <a:extLst>
              <a:ext uri="{FF2B5EF4-FFF2-40B4-BE49-F238E27FC236}">
                <a16:creationId xmlns:a16="http://schemas.microsoft.com/office/drawing/2014/main" id="{8BE8162D-B0F0-1517-8366-6B20C3CABB02}"/>
              </a:ext>
            </a:extLst>
          </p:cNvPr>
          <p:cNvSpPr>
            <a:spLocks noGrp="1"/>
          </p:cNvSpPr>
          <p:nvPr>
            <p:ph idx="1"/>
          </p:nvPr>
        </p:nvSpPr>
        <p:spPr>
          <a:xfrm>
            <a:off x="630934" y="1723643"/>
            <a:ext cx="3841913" cy="4390717"/>
          </a:xfrm>
        </p:spPr>
        <p:txBody>
          <a:bodyPr anchor="t">
            <a:normAutofit/>
          </a:bodyPr>
          <a:lstStyle/>
          <a:p>
            <a:r>
              <a:rPr lang="en-US" sz="2200" dirty="0"/>
              <a:t>Model hosting component of </a:t>
            </a:r>
            <a:r>
              <a:rPr lang="en-US" sz="2200" dirty="0" err="1"/>
              <a:t>PyTorch</a:t>
            </a:r>
            <a:endParaRPr lang="en-US" sz="2200" dirty="0"/>
          </a:p>
          <a:p>
            <a:pPr lvl="1"/>
            <a:r>
              <a:rPr lang="en-US" sz="1600" dirty="0">
                <a:hlinkClick r:id="rId2"/>
              </a:rPr>
              <a:t>https://github.com/pytorch/serve/</a:t>
            </a:r>
            <a:endParaRPr lang="en-US" sz="1600" dirty="0"/>
          </a:p>
          <a:p>
            <a:pPr lvl="1"/>
            <a:r>
              <a:rPr lang="en-US" sz="1800" dirty="0"/>
              <a:t>Maintained by AWS/ Meta</a:t>
            </a:r>
          </a:p>
          <a:p>
            <a:r>
              <a:rPr lang="en-US" sz="2200" dirty="0"/>
              <a:t>Supports LLMs</a:t>
            </a:r>
          </a:p>
          <a:p>
            <a:r>
              <a:rPr lang="en-US" sz="2200" dirty="0"/>
              <a:t>Component in popular services.</a:t>
            </a:r>
          </a:p>
          <a:p>
            <a:r>
              <a:rPr lang="en-US" sz="2200" dirty="0"/>
              <a:t>Uses a model archive format called MAR.</a:t>
            </a:r>
          </a:p>
        </p:txBody>
      </p:sp>
      <p:pic>
        <p:nvPicPr>
          <p:cNvPr id="4" name="Picture 3">
            <a:extLst>
              <a:ext uri="{FF2B5EF4-FFF2-40B4-BE49-F238E27FC236}">
                <a16:creationId xmlns:a16="http://schemas.microsoft.com/office/drawing/2014/main" id="{8E73F31A-9F78-52B9-C1FD-01056080601F}"/>
              </a:ext>
            </a:extLst>
          </p:cNvPr>
          <p:cNvPicPr>
            <a:picLocks noChangeAspect="1"/>
          </p:cNvPicPr>
          <p:nvPr/>
        </p:nvPicPr>
        <p:blipFill>
          <a:blip r:embed="rId3"/>
          <a:stretch>
            <a:fillRect/>
          </a:stretch>
        </p:blipFill>
        <p:spPr>
          <a:xfrm>
            <a:off x="4657346" y="1723643"/>
            <a:ext cx="6903720" cy="3434600"/>
          </a:xfrm>
          <a:prstGeom prst="rect">
            <a:avLst/>
          </a:prstGeom>
        </p:spPr>
      </p:pic>
      <p:cxnSp>
        <p:nvCxnSpPr>
          <p:cNvPr id="12" name="Straight Connector 11">
            <a:extLst>
              <a:ext uri="{FF2B5EF4-FFF2-40B4-BE49-F238E27FC236}">
                <a16:creationId xmlns:a16="http://schemas.microsoft.com/office/drawing/2014/main" id="{D7852D9C-4C2C-13E1-8664-BC92952E8810}"/>
              </a:ext>
            </a:extLst>
          </p:cNvPr>
          <p:cNvCxnSpPr/>
          <p:nvPr/>
        </p:nvCxnSpPr>
        <p:spPr>
          <a:xfrm>
            <a:off x="464195" y="1433176"/>
            <a:ext cx="4193151"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334083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873BB-F01E-D4AE-AE3F-A26B84E6C519}"/>
            </a:ext>
          </a:extLst>
        </p:cNvPr>
        <p:cNvGrpSpPr/>
        <p:nvPr/>
      </p:nvGrpSpPr>
      <p:grpSpPr>
        <a:xfrm>
          <a:off x="0" y="0"/>
          <a:ext cx="0" cy="0"/>
          <a:chOff x="0" y="0"/>
          <a:chExt cx="0" cy="0"/>
        </a:xfrm>
      </p:grpSpPr>
      <p:pic>
        <p:nvPicPr>
          <p:cNvPr id="6" name="Picture 5" descr="A screenshot of a computer&#10;&#10;Description automatically generated">
            <a:extLst>
              <a:ext uri="{FF2B5EF4-FFF2-40B4-BE49-F238E27FC236}">
                <a16:creationId xmlns:a16="http://schemas.microsoft.com/office/drawing/2014/main" id="{57C49A58-2AD6-E50E-5A48-4052D9BF6F95}"/>
              </a:ext>
            </a:extLst>
          </p:cNvPr>
          <p:cNvPicPr>
            <a:picLocks noChangeAspect="1"/>
          </p:cNvPicPr>
          <p:nvPr/>
        </p:nvPicPr>
        <p:blipFill>
          <a:blip r:embed="rId2"/>
          <a:srcRect r="872" b="1"/>
          <a:stretch/>
        </p:blipFill>
        <p:spPr>
          <a:xfrm>
            <a:off x="20" y="1282"/>
            <a:ext cx="12191980" cy="6856718"/>
          </a:xfrm>
          <a:prstGeom prst="rect">
            <a:avLst/>
          </a:prstGeom>
        </p:spPr>
      </p:pic>
    </p:spTree>
    <p:extLst>
      <p:ext uri="{BB962C8B-B14F-4D97-AF65-F5344CB8AC3E}">
        <p14:creationId xmlns:p14="http://schemas.microsoft.com/office/powerpoint/2010/main" val="1276256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 name="Picture 8">
            <a:extLst>
              <a:ext uri="{FF2B5EF4-FFF2-40B4-BE49-F238E27FC236}">
                <a16:creationId xmlns:a16="http://schemas.microsoft.com/office/drawing/2014/main" id="{340840F3-9A42-0A7E-9B5F-29BF119A85AD}"/>
              </a:ext>
            </a:extLst>
          </p:cNvPr>
          <p:cNvPicPr>
            <a:picLocks noChangeAspect="1"/>
          </p:cNvPicPr>
          <p:nvPr/>
        </p:nvPicPr>
        <p:blipFill>
          <a:blip r:embed="rId2"/>
          <a:srcRect l="765" r="3663" b="1"/>
          <a:stretch/>
        </p:blipFill>
        <p:spPr>
          <a:xfrm>
            <a:off x="20" y="1282"/>
            <a:ext cx="12191980" cy="6856718"/>
          </a:xfrm>
          <a:prstGeom prst="rect">
            <a:avLst/>
          </a:prstGeom>
        </p:spPr>
      </p:pic>
    </p:spTree>
    <p:extLst>
      <p:ext uri="{BB962C8B-B14F-4D97-AF65-F5344CB8AC3E}">
        <p14:creationId xmlns:p14="http://schemas.microsoft.com/office/powerpoint/2010/main" val="10890883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BA1D2-833C-5510-43F7-F4E89BA91C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6A42EE-175B-AEAD-8B02-A351AFDADB55}"/>
              </a:ext>
            </a:extLst>
          </p:cNvPr>
          <p:cNvSpPr>
            <a:spLocks noGrp="1"/>
          </p:cNvSpPr>
          <p:nvPr>
            <p:ph type="ctrTitle"/>
          </p:nvPr>
        </p:nvSpPr>
        <p:spPr>
          <a:xfrm>
            <a:off x="838199" y="1868638"/>
            <a:ext cx="10134601" cy="2192358"/>
          </a:xfrm>
        </p:spPr>
        <p:txBody>
          <a:bodyPr>
            <a:noAutofit/>
          </a:bodyPr>
          <a:lstStyle/>
          <a:p>
            <a:pPr algn="l"/>
            <a:r>
              <a:rPr lang="en-US" sz="5400" dirty="0" err="1"/>
              <a:t>TorchServe</a:t>
            </a:r>
            <a:r>
              <a:rPr lang="en-US" sz="5400" dirty="0"/>
              <a:t> – Security Concerns</a:t>
            </a:r>
          </a:p>
        </p:txBody>
      </p:sp>
      <p:sp>
        <p:nvSpPr>
          <p:cNvPr id="3" name="Subtitle 2">
            <a:extLst>
              <a:ext uri="{FF2B5EF4-FFF2-40B4-BE49-F238E27FC236}">
                <a16:creationId xmlns:a16="http://schemas.microsoft.com/office/drawing/2014/main" id="{BD7B83FD-DB1E-7F90-65B3-7D645F9C4C28}"/>
              </a:ext>
            </a:extLst>
          </p:cNvPr>
          <p:cNvSpPr>
            <a:spLocks noGrp="1"/>
          </p:cNvSpPr>
          <p:nvPr>
            <p:ph type="subTitle" idx="1"/>
          </p:nvPr>
        </p:nvSpPr>
        <p:spPr>
          <a:xfrm>
            <a:off x="6378766" y="4619624"/>
            <a:ext cx="4968937" cy="1038225"/>
          </a:xfrm>
        </p:spPr>
        <p:txBody>
          <a:bodyPr>
            <a:normAutofit/>
          </a:bodyPr>
          <a:lstStyle/>
          <a:p>
            <a:pPr algn="r"/>
            <a:endParaRPr lang="en-US" dirty="0"/>
          </a:p>
        </p:txBody>
      </p:sp>
      <p:cxnSp>
        <p:nvCxnSpPr>
          <p:cNvPr id="11" name="Straight Connector 10">
            <a:extLst>
              <a:ext uri="{FF2B5EF4-FFF2-40B4-BE49-F238E27FC236}">
                <a16:creationId xmlns:a16="http://schemas.microsoft.com/office/drawing/2014/main" id="{263BB8C7-5374-C4FF-0C88-99C9619397B3}"/>
              </a:ext>
            </a:extLst>
          </p:cNvPr>
          <p:cNvCxnSpPr>
            <a:cxnSpLocks/>
          </p:cNvCxnSpPr>
          <p:nvPr/>
        </p:nvCxnSpPr>
        <p:spPr>
          <a:xfrm>
            <a:off x="1034143" y="4060996"/>
            <a:ext cx="10214079"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980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nodePh="1">
                                  <p:stCondLst>
                                    <p:cond delay="2000"/>
                                  </p:stCondLst>
                                  <p:endCondLst>
                                    <p:cond evt="begin" delay="0">
                                      <p:tn val="8"/>
                                    </p:cond>
                                  </p:end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2AEB5-7A8D-BBEE-4D29-A28577D718E1}"/>
              </a:ext>
            </a:extLst>
          </p:cNvPr>
          <p:cNvSpPr>
            <a:spLocks noGrp="1"/>
          </p:cNvSpPr>
          <p:nvPr>
            <p:ph type="title"/>
          </p:nvPr>
        </p:nvSpPr>
        <p:spPr/>
        <p:txBody>
          <a:bodyPr>
            <a:normAutofit/>
          </a:bodyPr>
          <a:lstStyle/>
          <a:p>
            <a:r>
              <a:rPr lang="en-US" sz="5400"/>
              <a:t>Service Exposure</a:t>
            </a:r>
          </a:p>
        </p:txBody>
      </p:sp>
      <p:sp>
        <p:nvSpPr>
          <p:cNvPr id="3" name="Content Placeholder 2">
            <a:extLst>
              <a:ext uri="{FF2B5EF4-FFF2-40B4-BE49-F238E27FC236}">
                <a16:creationId xmlns:a16="http://schemas.microsoft.com/office/drawing/2014/main" id="{3C05446A-5861-FDB8-4E6C-C15FCB02223E}"/>
              </a:ext>
            </a:extLst>
          </p:cNvPr>
          <p:cNvSpPr>
            <a:spLocks noGrp="1"/>
          </p:cNvSpPr>
          <p:nvPr>
            <p:ph idx="1"/>
          </p:nvPr>
        </p:nvSpPr>
        <p:spPr>
          <a:xfrm>
            <a:off x="838200" y="1929384"/>
            <a:ext cx="10515600" cy="4251960"/>
          </a:xfrm>
        </p:spPr>
        <p:txBody>
          <a:bodyPr>
            <a:normAutofit/>
          </a:bodyPr>
          <a:lstStyle/>
          <a:p>
            <a:r>
              <a:rPr lang="en-US" sz="2200" dirty="0"/>
              <a:t>Services on launch:</a:t>
            </a:r>
          </a:p>
          <a:p>
            <a:pPr lvl="1"/>
            <a:r>
              <a:rPr lang="en-CA" sz="2200" i="0" u="none" strike="noStrike" dirty="0">
                <a:effectLst/>
                <a:latin typeface="TeXGyreAdventor"/>
              </a:rPr>
              <a:t>HTTP </a:t>
            </a:r>
            <a:r>
              <a:rPr lang="en-CA" sz="2200" i="0" u="none" strike="noStrike" dirty="0" err="1">
                <a:effectLst/>
                <a:latin typeface="TeXGyreAdventor"/>
              </a:rPr>
              <a:t>RESTFul</a:t>
            </a:r>
            <a:r>
              <a:rPr lang="en-CA" sz="2200" i="0" u="none" strike="noStrike" dirty="0">
                <a:effectLst/>
                <a:latin typeface="TeXGyreAdventor"/>
              </a:rPr>
              <a:t> Inference Server - 127.0.0.1:8080</a:t>
            </a:r>
          </a:p>
          <a:p>
            <a:pPr lvl="1"/>
            <a:r>
              <a:rPr lang="en-CA" sz="2200" dirty="0">
                <a:latin typeface="TeXGyreAdventor"/>
              </a:rPr>
              <a:t>HTTP </a:t>
            </a:r>
            <a:r>
              <a:rPr lang="en-CA" sz="2200" dirty="0" err="1">
                <a:latin typeface="TeXGyreAdventor"/>
              </a:rPr>
              <a:t>RESTFul</a:t>
            </a:r>
            <a:r>
              <a:rPr lang="en-CA" sz="2200" dirty="0">
                <a:latin typeface="TeXGyreAdventor"/>
              </a:rPr>
              <a:t> Management API Server - 127.0.0.1:8081</a:t>
            </a:r>
          </a:p>
          <a:p>
            <a:pPr lvl="1"/>
            <a:r>
              <a:rPr lang="en-CA" sz="2200" dirty="0" err="1">
                <a:latin typeface="TeXGyreAdventor"/>
              </a:rPr>
              <a:t>gRPC</a:t>
            </a:r>
            <a:r>
              <a:rPr lang="en-CA" sz="2200" dirty="0">
                <a:latin typeface="TeXGyreAdventor"/>
              </a:rPr>
              <a:t> Inference server - 127.0.0.1:7071</a:t>
            </a:r>
          </a:p>
          <a:p>
            <a:pPr lvl="1"/>
            <a:r>
              <a:rPr lang="en-CA" sz="2200" dirty="0" err="1">
                <a:latin typeface="TeXGyreAdventor"/>
              </a:rPr>
              <a:t>gRPC</a:t>
            </a:r>
            <a:r>
              <a:rPr lang="en-CA" sz="2200" dirty="0">
                <a:latin typeface="TeXGyreAdventor"/>
              </a:rPr>
              <a:t> Management Server - 127.0.0.1:7072</a:t>
            </a:r>
          </a:p>
          <a:p>
            <a:pPr lvl="1"/>
            <a:r>
              <a:rPr lang="en-CA" sz="2200" dirty="0">
                <a:latin typeface="TeXGyreAdventor"/>
              </a:rPr>
              <a:t>HTTP Metrics API Server - 127.0.0.1:8082</a:t>
            </a:r>
            <a:endParaRPr lang="en-US" sz="2200" dirty="0"/>
          </a:p>
          <a:p>
            <a:r>
              <a:rPr lang="en-US" sz="2200" dirty="0"/>
              <a:t>Earlier versions had these interfaces bound to 0.0.0.0</a:t>
            </a:r>
          </a:p>
          <a:p>
            <a:pPr lvl="1"/>
            <a:r>
              <a:rPr lang="en-US" sz="1800" dirty="0"/>
              <a:t>In practice, you likely need to expose these APIs to use them.</a:t>
            </a:r>
          </a:p>
          <a:p>
            <a:r>
              <a:rPr lang="en-US" sz="2200" dirty="0"/>
              <a:t>Multiple versions of APIs can lead to inconsistent configurations, such as..	</a:t>
            </a:r>
          </a:p>
        </p:txBody>
      </p:sp>
      <p:cxnSp>
        <p:nvCxnSpPr>
          <p:cNvPr id="14" name="Straight Connector 13">
            <a:extLst>
              <a:ext uri="{FF2B5EF4-FFF2-40B4-BE49-F238E27FC236}">
                <a16:creationId xmlns:a16="http://schemas.microsoft.com/office/drawing/2014/main" id="{7AF67F89-A9D6-B98D-D164-BCD5CBA9C98E}"/>
              </a:ext>
            </a:extLst>
          </p:cNvPr>
          <p:cNvCxnSpPr/>
          <p:nvPr/>
        </p:nvCxnSpPr>
        <p:spPr>
          <a:xfrm>
            <a:off x="838200" y="1377108"/>
            <a:ext cx="8790542"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26287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887156A-57BE-582D-51B9-D682A5F463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D4815A-1BE8-F2EA-FD18-BAA5C87B0FA9}"/>
              </a:ext>
            </a:extLst>
          </p:cNvPr>
          <p:cNvSpPr>
            <a:spLocks noGrp="1"/>
          </p:cNvSpPr>
          <p:nvPr>
            <p:ph type="title"/>
          </p:nvPr>
        </p:nvSpPr>
        <p:spPr/>
        <p:txBody>
          <a:bodyPr>
            <a:noAutofit/>
          </a:bodyPr>
          <a:lstStyle/>
          <a:p>
            <a:r>
              <a:rPr lang="en-US" dirty="0"/>
              <a:t>CVE-2024-35199 –</a:t>
            </a:r>
            <a:r>
              <a:rPr lang="en-US" dirty="0" err="1"/>
              <a:t>gRPC</a:t>
            </a:r>
            <a:r>
              <a:rPr lang="en-US" dirty="0"/>
              <a:t> Misconfiguration</a:t>
            </a:r>
          </a:p>
        </p:txBody>
      </p:sp>
      <p:sp>
        <p:nvSpPr>
          <p:cNvPr id="3" name="Content Placeholder 2">
            <a:extLst>
              <a:ext uri="{FF2B5EF4-FFF2-40B4-BE49-F238E27FC236}">
                <a16:creationId xmlns:a16="http://schemas.microsoft.com/office/drawing/2014/main" id="{03FB27B0-2CA4-599A-18DF-3D9E9DB6EEDC}"/>
              </a:ext>
            </a:extLst>
          </p:cNvPr>
          <p:cNvSpPr>
            <a:spLocks noGrp="1"/>
          </p:cNvSpPr>
          <p:nvPr>
            <p:ph idx="1"/>
          </p:nvPr>
        </p:nvSpPr>
        <p:spPr>
          <a:xfrm>
            <a:off x="838200" y="1929384"/>
            <a:ext cx="10515600" cy="4251960"/>
          </a:xfrm>
        </p:spPr>
        <p:txBody>
          <a:bodyPr>
            <a:normAutofit/>
          </a:bodyPr>
          <a:lstStyle/>
          <a:p>
            <a:r>
              <a:rPr lang="en-CA" sz="2200" dirty="0" err="1"/>
              <a:t>gRPC</a:t>
            </a:r>
            <a:r>
              <a:rPr lang="en-CA" sz="2200" dirty="0"/>
              <a:t> interfaces were not bound to localhost, despite documentation saying otherwise.</a:t>
            </a:r>
          </a:p>
          <a:p>
            <a:endParaRPr lang="en-CA" sz="2200" dirty="0"/>
          </a:p>
          <a:p>
            <a:endParaRPr lang="en-CA" sz="2200" dirty="0"/>
          </a:p>
          <a:p>
            <a:endParaRPr lang="en-CA" sz="2200" dirty="0"/>
          </a:p>
          <a:p>
            <a:endParaRPr lang="en-CA" sz="2200" dirty="0"/>
          </a:p>
          <a:p>
            <a:pPr marL="0" indent="0">
              <a:buNone/>
            </a:pPr>
            <a:endParaRPr lang="en-CA" sz="2200" dirty="0"/>
          </a:p>
          <a:p>
            <a:r>
              <a:rPr lang="en-CA" sz="2200" dirty="0"/>
              <a:t>Seems silly, but these APIs being exposed is quite impactful because… </a:t>
            </a:r>
            <a:endParaRPr lang="en-US" sz="2200" dirty="0"/>
          </a:p>
          <a:p>
            <a:pPr marL="457200" lvl="1" indent="0">
              <a:buNone/>
            </a:pPr>
            <a:endParaRPr lang="en-US" sz="2200" b="1" i="0" u="none" strike="noStrike" dirty="0">
              <a:effectLst/>
              <a:latin typeface="TeXGyreAdventor"/>
            </a:endParaRPr>
          </a:p>
        </p:txBody>
      </p:sp>
      <p:pic>
        <p:nvPicPr>
          <p:cNvPr id="4" name="Picture 2" descr="TorchServe - Security Configuration and Guidance">
            <a:extLst>
              <a:ext uri="{FF2B5EF4-FFF2-40B4-BE49-F238E27FC236}">
                <a16:creationId xmlns:a16="http://schemas.microsoft.com/office/drawing/2014/main" id="{B23DDCF6-2CE8-053B-87FC-D0B08985A2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7164" y="2698750"/>
            <a:ext cx="9885017" cy="1460500"/>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a:extLst>
              <a:ext uri="{FF2B5EF4-FFF2-40B4-BE49-F238E27FC236}">
                <a16:creationId xmlns:a16="http://schemas.microsoft.com/office/drawing/2014/main" id="{827F1C59-BAEB-CD94-6AC0-6C8BDE64466D}"/>
              </a:ext>
            </a:extLst>
          </p:cNvPr>
          <p:cNvCxnSpPr/>
          <p:nvPr/>
        </p:nvCxnSpPr>
        <p:spPr>
          <a:xfrm>
            <a:off x="838200" y="1344058"/>
            <a:ext cx="9660875"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438219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5EEDC-82D5-C3D5-AF17-A6AEA1344392}"/>
              </a:ext>
            </a:extLst>
          </p:cNvPr>
          <p:cNvSpPr>
            <a:spLocks noGrp="1"/>
          </p:cNvSpPr>
          <p:nvPr>
            <p:ph type="title"/>
          </p:nvPr>
        </p:nvSpPr>
        <p:spPr/>
        <p:txBody>
          <a:bodyPr>
            <a:normAutofit/>
          </a:bodyPr>
          <a:lstStyle/>
          <a:p>
            <a:r>
              <a:rPr lang="en-US" sz="5400" dirty="0"/>
              <a:t>Authentication – or a lack of it.</a:t>
            </a:r>
          </a:p>
        </p:txBody>
      </p:sp>
      <p:sp>
        <p:nvSpPr>
          <p:cNvPr id="3" name="Content Placeholder 2">
            <a:extLst>
              <a:ext uri="{FF2B5EF4-FFF2-40B4-BE49-F238E27FC236}">
                <a16:creationId xmlns:a16="http://schemas.microsoft.com/office/drawing/2014/main" id="{1B975A3D-B631-23B9-5B97-9C4FF9953853}"/>
              </a:ext>
            </a:extLst>
          </p:cNvPr>
          <p:cNvSpPr>
            <a:spLocks noGrp="1"/>
          </p:cNvSpPr>
          <p:nvPr>
            <p:ph idx="1"/>
          </p:nvPr>
        </p:nvSpPr>
        <p:spPr>
          <a:xfrm>
            <a:off x="838200" y="1929384"/>
            <a:ext cx="10515600" cy="4251960"/>
          </a:xfrm>
        </p:spPr>
        <p:txBody>
          <a:bodyPr>
            <a:normAutofit/>
          </a:bodyPr>
          <a:lstStyle/>
          <a:p>
            <a:r>
              <a:rPr lang="en-US" sz="2200" dirty="0"/>
              <a:t>Prior to the latest version, </a:t>
            </a:r>
            <a:r>
              <a:rPr lang="en-US" sz="2200" dirty="0" err="1"/>
              <a:t>TorchServe</a:t>
            </a:r>
            <a:r>
              <a:rPr lang="en-US" sz="2200" dirty="0"/>
              <a:t> implemented no default authentication on any APIs.</a:t>
            </a:r>
          </a:p>
          <a:p>
            <a:pPr lvl="1"/>
            <a:r>
              <a:rPr lang="en-US" sz="2200" dirty="0"/>
              <a:t>It is possible to perform inference on any model that is running.</a:t>
            </a:r>
          </a:p>
          <a:p>
            <a:pPr lvl="1"/>
            <a:r>
              <a:rPr lang="en-US" sz="2200" dirty="0"/>
              <a:t>It is possible to arbitrarily load, unload models and perform other management actions</a:t>
            </a:r>
          </a:p>
          <a:p>
            <a:pPr marL="457200" lvl="1" indent="0">
              <a:buNone/>
            </a:pPr>
            <a:endParaRPr lang="en-US" sz="2200" dirty="0"/>
          </a:p>
          <a:p>
            <a:pPr marL="457200" lvl="1" indent="0">
              <a:buNone/>
            </a:pPr>
            <a:r>
              <a:rPr lang="en-CA" sz="2200" b="0" i="1" u="none" strike="noStrike" dirty="0" err="1">
                <a:effectLst/>
                <a:latin typeface="TeXGyreAdventor"/>
              </a:rPr>
              <a:t>TorchServe</a:t>
            </a:r>
            <a:r>
              <a:rPr lang="en-CA" sz="2200" b="0" i="1" u="none" strike="noStrike" dirty="0">
                <a:effectLst/>
                <a:latin typeface="TeXGyreAdventor"/>
              </a:rPr>
              <a:t> doesn’t support authentication natively. To avoid unauthorized access, </a:t>
            </a:r>
            <a:r>
              <a:rPr lang="en-CA" sz="2200" b="0" i="1" u="none" strike="noStrike" dirty="0" err="1">
                <a:effectLst/>
                <a:latin typeface="TeXGyreAdventor"/>
              </a:rPr>
              <a:t>TorchServe</a:t>
            </a:r>
            <a:r>
              <a:rPr lang="en-CA" sz="2200" b="0" i="1" u="none" strike="noStrike" dirty="0">
                <a:effectLst/>
                <a:latin typeface="TeXGyreAdventor"/>
              </a:rPr>
              <a:t> only allows localhost access by default. The inference API is listening on port 8080. The management API is listening on port 8081. Both expect HTTP requests. These are the default ports. See </a:t>
            </a:r>
            <a:r>
              <a:rPr lang="en-CA" sz="2200" b="0" i="1" u="none" strike="noStrike" dirty="0">
                <a:effectLst/>
                <a:latin typeface="TeXGyreAdventor"/>
                <a:hlinkClick r:id="rId2"/>
              </a:rPr>
              <a:t>Enable SSL</a:t>
            </a:r>
            <a:r>
              <a:rPr lang="en-CA" sz="2200" b="0" i="1" u="none" strike="noStrike" dirty="0">
                <a:effectLst/>
                <a:latin typeface="TeXGyreAdventor"/>
              </a:rPr>
              <a:t> to configure HTTPS.</a:t>
            </a:r>
            <a:endParaRPr lang="en-US" sz="2200" i="1" dirty="0"/>
          </a:p>
        </p:txBody>
      </p:sp>
      <p:cxnSp>
        <p:nvCxnSpPr>
          <p:cNvPr id="9" name="Straight Connector 8">
            <a:extLst>
              <a:ext uri="{FF2B5EF4-FFF2-40B4-BE49-F238E27FC236}">
                <a16:creationId xmlns:a16="http://schemas.microsoft.com/office/drawing/2014/main" id="{0A1EF119-CDB9-ADBA-FB87-7E6218447660}"/>
              </a:ext>
            </a:extLst>
          </p:cNvPr>
          <p:cNvCxnSpPr/>
          <p:nvPr/>
        </p:nvCxnSpPr>
        <p:spPr>
          <a:xfrm>
            <a:off x="838200" y="1399142"/>
            <a:ext cx="978206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74256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1A495ED-28F3-5346-C5F4-0A4E862CE3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2EB7DF-3C9F-E297-8641-28D48CCBB9A5}"/>
              </a:ext>
            </a:extLst>
          </p:cNvPr>
          <p:cNvSpPr>
            <a:spLocks noGrp="1"/>
          </p:cNvSpPr>
          <p:nvPr>
            <p:ph type="title"/>
          </p:nvPr>
        </p:nvSpPr>
        <p:spPr/>
        <p:txBody>
          <a:bodyPr>
            <a:normAutofit fontScale="90000"/>
          </a:bodyPr>
          <a:lstStyle/>
          <a:p>
            <a:r>
              <a:rPr lang="en-US" sz="5400" dirty="0"/>
              <a:t>Authentication – and the presence of it.</a:t>
            </a:r>
          </a:p>
        </p:txBody>
      </p:sp>
      <p:sp>
        <p:nvSpPr>
          <p:cNvPr id="3" name="Content Placeholder 2">
            <a:extLst>
              <a:ext uri="{FF2B5EF4-FFF2-40B4-BE49-F238E27FC236}">
                <a16:creationId xmlns:a16="http://schemas.microsoft.com/office/drawing/2014/main" id="{5E0EA519-A235-6930-E654-1E566ACDF767}"/>
              </a:ext>
            </a:extLst>
          </p:cNvPr>
          <p:cNvSpPr>
            <a:spLocks noGrp="1"/>
          </p:cNvSpPr>
          <p:nvPr>
            <p:ph idx="1"/>
          </p:nvPr>
        </p:nvSpPr>
        <p:spPr>
          <a:xfrm>
            <a:off x="838200" y="1929384"/>
            <a:ext cx="10515600" cy="4251960"/>
          </a:xfrm>
        </p:spPr>
        <p:txBody>
          <a:bodyPr>
            <a:normAutofit/>
          </a:bodyPr>
          <a:lstStyle/>
          <a:p>
            <a:r>
              <a:rPr lang="en-CA" sz="2200" dirty="0"/>
              <a:t>The newest version of </a:t>
            </a:r>
            <a:r>
              <a:rPr lang="en-CA" sz="2200" dirty="0" err="1"/>
              <a:t>TorchServe</a:t>
            </a:r>
            <a:r>
              <a:rPr lang="en-CA" sz="2200" dirty="0"/>
              <a:t> has updated their authentication defaults:</a:t>
            </a:r>
          </a:p>
          <a:p>
            <a:pPr lvl="1"/>
            <a:r>
              <a:rPr lang="en-CA" sz="1800" dirty="0"/>
              <a:t>The team at AWS was super receptive to feedback and generally made many awesome security improvements.</a:t>
            </a:r>
          </a:p>
        </p:txBody>
      </p:sp>
      <p:pic>
        <p:nvPicPr>
          <p:cNvPr id="4" name="Picture 3">
            <a:extLst>
              <a:ext uri="{FF2B5EF4-FFF2-40B4-BE49-F238E27FC236}">
                <a16:creationId xmlns:a16="http://schemas.microsoft.com/office/drawing/2014/main" id="{D5463CF3-587D-92F8-DAFA-87B47FF30158}"/>
              </a:ext>
            </a:extLst>
          </p:cNvPr>
          <p:cNvPicPr>
            <a:picLocks noChangeAspect="1"/>
          </p:cNvPicPr>
          <p:nvPr/>
        </p:nvPicPr>
        <p:blipFill>
          <a:blip r:embed="rId2"/>
          <a:stretch>
            <a:fillRect/>
          </a:stretch>
        </p:blipFill>
        <p:spPr>
          <a:xfrm>
            <a:off x="2209800" y="3429000"/>
            <a:ext cx="7772400" cy="1837764"/>
          </a:xfrm>
          <a:prstGeom prst="rect">
            <a:avLst/>
          </a:prstGeom>
        </p:spPr>
      </p:pic>
      <p:cxnSp>
        <p:nvCxnSpPr>
          <p:cNvPr id="12" name="Straight Connector 11">
            <a:extLst>
              <a:ext uri="{FF2B5EF4-FFF2-40B4-BE49-F238E27FC236}">
                <a16:creationId xmlns:a16="http://schemas.microsoft.com/office/drawing/2014/main" id="{94C95B23-6F25-AC12-2037-3FD47C7F3727}"/>
              </a:ext>
            </a:extLst>
          </p:cNvPr>
          <p:cNvCxnSpPr/>
          <p:nvPr/>
        </p:nvCxnSpPr>
        <p:spPr>
          <a:xfrm>
            <a:off x="838200" y="1388125"/>
            <a:ext cx="1000239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256325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5A58406-E8B1-E3F9-48AF-A27A9A5639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38613F-34FF-6D51-FC04-A22F0FA4DDEC}"/>
              </a:ext>
            </a:extLst>
          </p:cNvPr>
          <p:cNvSpPr>
            <a:spLocks noGrp="1"/>
          </p:cNvSpPr>
          <p:nvPr>
            <p:ph type="title"/>
          </p:nvPr>
        </p:nvSpPr>
        <p:spPr/>
        <p:txBody>
          <a:bodyPr>
            <a:normAutofit/>
          </a:bodyPr>
          <a:lstStyle/>
          <a:p>
            <a:r>
              <a:rPr lang="en-US" sz="5400" dirty="0"/>
              <a:t>Authentication – a common gap</a:t>
            </a:r>
          </a:p>
        </p:txBody>
      </p:sp>
      <p:sp>
        <p:nvSpPr>
          <p:cNvPr id="3" name="Content Placeholder 2">
            <a:extLst>
              <a:ext uri="{FF2B5EF4-FFF2-40B4-BE49-F238E27FC236}">
                <a16:creationId xmlns:a16="http://schemas.microsoft.com/office/drawing/2014/main" id="{44343E30-464C-81BB-48F3-A09F309A11AC}"/>
              </a:ext>
            </a:extLst>
          </p:cNvPr>
          <p:cNvSpPr>
            <a:spLocks noGrp="1"/>
          </p:cNvSpPr>
          <p:nvPr>
            <p:ph idx="1"/>
          </p:nvPr>
        </p:nvSpPr>
        <p:spPr>
          <a:xfrm>
            <a:off x="838200" y="1929384"/>
            <a:ext cx="10515600" cy="4251960"/>
          </a:xfrm>
        </p:spPr>
        <p:txBody>
          <a:bodyPr>
            <a:normAutofit/>
          </a:bodyPr>
          <a:lstStyle/>
          <a:p>
            <a:r>
              <a:rPr lang="en-US" sz="2200" dirty="0"/>
              <a:t>Other inference servers have similar configurations</a:t>
            </a:r>
          </a:p>
          <a:p>
            <a:pPr lvl="1"/>
            <a:r>
              <a:rPr lang="en-US" sz="1800" dirty="0"/>
              <a:t>TensorFlow Serving – binds to </a:t>
            </a:r>
            <a:r>
              <a:rPr lang="en-US" sz="1800" b="1" dirty="0">
                <a:solidFill>
                  <a:srgbClr val="FF0000"/>
                </a:solidFill>
              </a:rPr>
              <a:t>0.0.0.0 – no default authentication</a:t>
            </a:r>
          </a:p>
          <a:p>
            <a:pPr lvl="1"/>
            <a:r>
              <a:rPr lang="en-US" sz="1800" dirty="0"/>
              <a:t>Triton Inference Server – binds to </a:t>
            </a:r>
            <a:r>
              <a:rPr lang="en-US" sz="1800" b="1" dirty="0">
                <a:solidFill>
                  <a:srgbClr val="FF0000"/>
                </a:solidFill>
              </a:rPr>
              <a:t>0.0.0.0</a:t>
            </a:r>
            <a:r>
              <a:rPr lang="en-US" sz="1800" b="1" dirty="0"/>
              <a:t> – </a:t>
            </a:r>
            <a:r>
              <a:rPr lang="en-US" sz="1800" b="1" dirty="0">
                <a:solidFill>
                  <a:srgbClr val="FF0000"/>
                </a:solidFill>
              </a:rPr>
              <a:t>no default authentication.</a:t>
            </a:r>
          </a:p>
          <a:p>
            <a:r>
              <a:rPr lang="en-US" sz="2200" dirty="0"/>
              <a:t>Developers have raised performance concerns with enforcing authentication.</a:t>
            </a:r>
          </a:p>
          <a:p>
            <a:r>
              <a:rPr lang="en-US" sz="2200" dirty="0"/>
              <a:t>This puts a </a:t>
            </a:r>
            <a:r>
              <a:rPr lang="en-US" sz="2200" b="1" dirty="0"/>
              <a:t>massive </a:t>
            </a:r>
            <a:r>
              <a:rPr lang="en-US" sz="2200" dirty="0"/>
              <a:t>amount of importance on restricting APIs via network controls – which is made harder by the amount of endpoints.</a:t>
            </a:r>
            <a:endParaRPr lang="en-US" sz="1800" dirty="0"/>
          </a:p>
          <a:p>
            <a:pPr marL="0" indent="0">
              <a:buNone/>
            </a:pPr>
            <a:endParaRPr lang="en-US" sz="2200" b="1" dirty="0"/>
          </a:p>
        </p:txBody>
      </p:sp>
      <p:cxnSp>
        <p:nvCxnSpPr>
          <p:cNvPr id="11" name="Straight Connector 10">
            <a:extLst>
              <a:ext uri="{FF2B5EF4-FFF2-40B4-BE49-F238E27FC236}">
                <a16:creationId xmlns:a16="http://schemas.microsoft.com/office/drawing/2014/main" id="{7BC942CC-D072-B7D6-C1A0-0AA713CC09F7}"/>
              </a:ext>
            </a:extLst>
          </p:cNvPr>
          <p:cNvCxnSpPr/>
          <p:nvPr/>
        </p:nvCxnSpPr>
        <p:spPr>
          <a:xfrm>
            <a:off x="838200" y="1432193"/>
            <a:ext cx="9407487"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82388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2CA8584-9066-7FCB-D4F7-6D948682AD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861913-3F12-B249-C051-B1EE64579AE8}"/>
              </a:ext>
            </a:extLst>
          </p:cNvPr>
          <p:cNvSpPr>
            <a:spLocks noGrp="1"/>
          </p:cNvSpPr>
          <p:nvPr>
            <p:ph type="title"/>
          </p:nvPr>
        </p:nvSpPr>
        <p:spPr/>
        <p:txBody>
          <a:bodyPr>
            <a:normAutofit/>
          </a:bodyPr>
          <a:lstStyle/>
          <a:p>
            <a:r>
              <a:rPr lang="en-US" sz="5400"/>
              <a:t>Code Execution - TorchServe</a:t>
            </a:r>
            <a:endParaRPr lang="en-US" sz="5400" dirty="0"/>
          </a:p>
        </p:txBody>
      </p:sp>
      <p:sp>
        <p:nvSpPr>
          <p:cNvPr id="3" name="Content Placeholder 2">
            <a:extLst>
              <a:ext uri="{FF2B5EF4-FFF2-40B4-BE49-F238E27FC236}">
                <a16:creationId xmlns:a16="http://schemas.microsoft.com/office/drawing/2014/main" id="{D2C54769-BDB2-B04A-A6A3-4218A73616D4}"/>
              </a:ext>
            </a:extLst>
          </p:cNvPr>
          <p:cNvSpPr>
            <a:spLocks noGrp="1"/>
          </p:cNvSpPr>
          <p:nvPr>
            <p:ph idx="1"/>
          </p:nvPr>
        </p:nvSpPr>
        <p:spPr>
          <a:xfrm>
            <a:off x="838200" y="1929384"/>
            <a:ext cx="4979504" cy="4251960"/>
          </a:xfrm>
        </p:spPr>
        <p:txBody>
          <a:bodyPr>
            <a:normAutofit/>
          </a:bodyPr>
          <a:lstStyle/>
          <a:p>
            <a:r>
              <a:rPr lang="en-US" sz="2200" dirty="0" err="1"/>
              <a:t>RegisterModel</a:t>
            </a:r>
            <a:r>
              <a:rPr lang="en-US" sz="2200" dirty="0"/>
              <a:t> accepts a </a:t>
            </a:r>
            <a:r>
              <a:rPr lang="en-US" sz="2200" b="1" dirty="0"/>
              <a:t>URL</a:t>
            </a:r>
            <a:r>
              <a:rPr lang="en-US" sz="2200" dirty="0"/>
              <a:t> parameter</a:t>
            </a:r>
            <a:r>
              <a:rPr lang="en-US" sz="2200" b="1" dirty="0"/>
              <a:t>. </a:t>
            </a:r>
            <a:r>
              <a:rPr lang="en-US" sz="2200" dirty="0"/>
              <a:t>URL can point to:</a:t>
            </a:r>
          </a:p>
          <a:p>
            <a:pPr lvl="1"/>
            <a:r>
              <a:rPr lang="en-US" sz="1800" dirty="0"/>
              <a:t>A local file path (file://)</a:t>
            </a:r>
          </a:p>
          <a:p>
            <a:pPr lvl="1"/>
            <a:r>
              <a:rPr lang="en-US" sz="1800" dirty="0"/>
              <a:t>A arbitrary URL on the internet.</a:t>
            </a:r>
            <a:endParaRPr lang="en-US" sz="2200" dirty="0"/>
          </a:p>
          <a:p>
            <a:r>
              <a:rPr lang="en-US" sz="2200" dirty="0"/>
              <a:t>Target file needs to be a MAR file.</a:t>
            </a:r>
          </a:p>
          <a:p>
            <a:r>
              <a:rPr lang="en-US" sz="2200" dirty="0"/>
              <a:t>Target file is copied into model store folder and can be invoked.</a:t>
            </a:r>
          </a:p>
          <a:p>
            <a:r>
              <a:rPr lang="en-US" sz="2200" dirty="0"/>
              <a:t>This can trivially be abused for code execution.</a:t>
            </a:r>
            <a:endParaRPr lang="en-US" sz="1800" dirty="0"/>
          </a:p>
        </p:txBody>
      </p:sp>
      <p:pic>
        <p:nvPicPr>
          <p:cNvPr id="4" name="Picture 3">
            <a:extLst>
              <a:ext uri="{FF2B5EF4-FFF2-40B4-BE49-F238E27FC236}">
                <a16:creationId xmlns:a16="http://schemas.microsoft.com/office/drawing/2014/main" id="{593C1234-41BE-ADEF-53F3-C6E4F5EDAA9F}"/>
              </a:ext>
            </a:extLst>
          </p:cNvPr>
          <p:cNvPicPr>
            <a:picLocks noChangeAspect="1"/>
          </p:cNvPicPr>
          <p:nvPr/>
        </p:nvPicPr>
        <p:blipFill>
          <a:blip r:embed="rId2"/>
          <a:stretch>
            <a:fillRect/>
          </a:stretch>
        </p:blipFill>
        <p:spPr>
          <a:xfrm>
            <a:off x="5817704" y="1716513"/>
            <a:ext cx="5214178" cy="4677701"/>
          </a:xfrm>
          <a:prstGeom prst="rect">
            <a:avLst/>
          </a:prstGeom>
        </p:spPr>
      </p:pic>
      <p:cxnSp>
        <p:nvCxnSpPr>
          <p:cNvPr id="12" name="Straight Connector 11">
            <a:extLst>
              <a:ext uri="{FF2B5EF4-FFF2-40B4-BE49-F238E27FC236}">
                <a16:creationId xmlns:a16="http://schemas.microsoft.com/office/drawing/2014/main" id="{96A05CB4-14AE-793C-2601-A0280F149FEB}"/>
              </a:ext>
            </a:extLst>
          </p:cNvPr>
          <p:cNvCxnSpPr/>
          <p:nvPr/>
        </p:nvCxnSpPr>
        <p:spPr>
          <a:xfrm>
            <a:off x="838200" y="1399142"/>
            <a:ext cx="1000239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65623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D15162-B5C4-000A-CB5C-3D23DAAD32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1971D9-58C1-D810-D3DA-67C133990F05}"/>
              </a:ext>
            </a:extLst>
          </p:cNvPr>
          <p:cNvSpPr>
            <a:spLocks noGrp="1"/>
          </p:cNvSpPr>
          <p:nvPr>
            <p:ph type="title"/>
          </p:nvPr>
        </p:nvSpPr>
        <p:spPr/>
        <p:txBody>
          <a:bodyPr>
            <a:normAutofit/>
          </a:bodyPr>
          <a:lstStyle/>
          <a:p>
            <a:r>
              <a:rPr lang="en-US" sz="5400" dirty="0"/>
              <a:t>Code Execution – Handler File</a:t>
            </a:r>
          </a:p>
        </p:txBody>
      </p:sp>
      <p:sp>
        <p:nvSpPr>
          <p:cNvPr id="3" name="Content Placeholder 2">
            <a:extLst>
              <a:ext uri="{FF2B5EF4-FFF2-40B4-BE49-F238E27FC236}">
                <a16:creationId xmlns:a16="http://schemas.microsoft.com/office/drawing/2014/main" id="{B3494FEC-4D04-D978-B6EA-1A1E77A1A08B}"/>
              </a:ext>
            </a:extLst>
          </p:cNvPr>
          <p:cNvSpPr>
            <a:spLocks noGrp="1"/>
          </p:cNvSpPr>
          <p:nvPr>
            <p:ph idx="1"/>
          </p:nvPr>
        </p:nvSpPr>
        <p:spPr>
          <a:xfrm>
            <a:off x="838200" y="1929384"/>
            <a:ext cx="4595191" cy="4251960"/>
          </a:xfrm>
        </p:spPr>
        <p:txBody>
          <a:bodyPr>
            <a:normAutofit/>
          </a:bodyPr>
          <a:lstStyle/>
          <a:p>
            <a:r>
              <a:rPr lang="en-US" sz="2200" dirty="0"/>
              <a:t>The </a:t>
            </a:r>
            <a:r>
              <a:rPr lang="en-US" sz="2200" b="1" dirty="0"/>
              <a:t>–model-file</a:t>
            </a:r>
            <a:r>
              <a:rPr lang="en-US" sz="2200" dirty="0"/>
              <a:t> parameter points to a python file.</a:t>
            </a:r>
          </a:p>
          <a:p>
            <a:r>
              <a:rPr lang="en-US" sz="2200" dirty="0"/>
              <a:t>Used to “handle” inference requests and prepare inputs.</a:t>
            </a:r>
          </a:p>
          <a:p>
            <a:r>
              <a:rPr lang="en-US" sz="2200" dirty="0"/>
              <a:t>Injected code executes when </a:t>
            </a:r>
            <a:r>
              <a:rPr lang="en-US" sz="2200" b="1" dirty="0"/>
              <a:t>performing inference</a:t>
            </a:r>
          </a:p>
        </p:txBody>
      </p:sp>
      <p:cxnSp>
        <p:nvCxnSpPr>
          <p:cNvPr id="12" name="Straight Connector 11">
            <a:extLst>
              <a:ext uri="{FF2B5EF4-FFF2-40B4-BE49-F238E27FC236}">
                <a16:creationId xmlns:a16="http://schemas.microsoft.com/office/drawing/2014/main" id="{15B529C7-944A-5BFF-F005-3A00B08BC181}"/>
              </a:ext>
            </a:extLst>
          </p:cNvPr>
          <p:cNvCxnSpPr/>
          <p:nvPr/>
        </p:nvCxnSpPr>
        <p:spPr>
          <a:xfrm>
            <a:off x="936434" y="1432193"/>
            <a:ext cx="8967730"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AD005DA3-7520-D8E2-5766-28E79792120C}"/>
              </a:ext>
            </a:extLst>
          </p:cNvPr>
          <p:cNvSpPr txBox="1"/>
          <p:nvPr/>
        </p:nvSpPr>
        <p:spPr>
          <a:xfrm>
            <a:off x="5340426" y="2274838"/>
            <a:ext cx="6097836" cy="2308324"/>
          </a:xfrm>
          <a:prstGeom prst="rect">
            <a:avLst/>
          </a:prstGeom>
          <a:noFill/>
        </p:spPr>
        <p:txBody>
          <a:bodyPr wrap="square">
            <a:spAutoFit/>
          </a:bodyPr>
          <a:lstStyle/>
          <a:p>
            <a:r>
              <a:rPr lang="en-CA" dirty="0">
                <a:solidFill>
                  <a:srgbClr val="000000"/>
                </a:solidFill>
                <a:effectLst/>
                <a:latin typeface="Menlo" panose="020B0609030804020204" pitchFamily="49" charset="0"/>
              </a:rPr>
              <a:t>torch-model-archiver --model-name squeezenet1_1 --version 1.0 </a:t>
            </a:r>
            <a:r>
              <a:rPr lang="en-CA" b="1" u="sng" dirty="0">
                <a:solidFill>
                  <a:srgbClr val="FF0000"/>
                </a:solidFill>
                <a:effectLst/>
                <a:latin typeface="Menlo" panose="020B0609030804020204" pitchFamily="49" charset="0"/>
              </a:rPr>
              <a:t>--model-file</a:t>
            </a:r>
            <a:r>
              <a:rPr lang="en-CA" b="1" dirty="0">
                <a:solidFill>
                  <a:srgbClr val="FF0000"/>
                </a:solidFill>
                <a:effectLst/>
                <a:latin typeface="Menlo" panose="020B0609030804020204" pitchFamily="49" charset="0"/>
              </a:rPr>
              <a:t> examples/</a:t>
            </a:r>
            <a:r>
              <a:rPr lang="en-CA" b="1" dirty="0" err="1">
                <a:solidFill>
                  <a:srgbClr val="FF0000"/>
                </a:solidFill>
                <a:effectLst/>
                <a:latin typeface="Menlo" panose="020B0609030804020204" pitchFamily="49" charset="0"/>
              </a:rPr>
              <a:t>image_classifier</a:t>
            </a:r>
            <a:r>
              <a:rPr lang="en-CA" b="1" dirty="0">
                <a:solidFill>
                  <a:srgbClr val="FF0000"/>
                </a:solidFill>
                <a:effectLst/>
                <a:latin typeface="Menlo" panose="020B0609030804020204" pitchFamily="49" charset="0"/>
              </a:rPr>
              <a:t>/</a:t>
            </a:r>
            <a:r>
              <a:rPr lang="en-CA" b="1" dirty="0" err="1">
                <a:solidFill>
                  <a:srgbClr val="FF0000"/>
                </a:solidFill>
                <a:effectLst/>
                <a:latin typeface="Menlo" panose="020B0609030804020204" pitchFamily="49" charset="0"/>
              </a:rPr>
              <a:t>squeezenet</a:t>
            </a:r>
            <a:r>
              <a:rPr lang="en-CA" b="1" dirty="0">
                <a:solidFill>
                  <a:srgbClr val="FF0000"/>
                </a:solidFill>
                <a:effectLst/>
                <a:latin typeface="Menlo" panose="020B0609030804020204" pitchFamily="49" charset="0"/>
              </a:rPr>
              <a:t>/</a:t>
            </a:r>
            <a:r>
              <a:rPr lang="en-CA" b="1" dirty="0" err="1">
                <a:solidFill>
                  <a:srgbClr val="FF0000"/>
                </a:solidFill>
                <a:effectLst/>
                <a:latin typeface="Menlo" panose="020B0609030804020204" pitchFamily="49" charset="0"/>
              </a:rPr>
              <a:t>model.py</a:t>
            </a:r>
            <a:r>
              <a:rPr lang="en-CA" dirty="0">
                <a:solidFill>
                  <a:srgbClr val="000000"/>
                </a:solidFill>
                <a:effectLst/>
                <a:latin typeface="Menlo" panose="020B0609030804020204" pitchFamily="49" charset="0"/>
              </a:rPr>
              <a:t> --serialized-file squeezenet1_1-b8a52dc0.pth --handler </a:t>
            </a:r>
            <a:r>
              <a:rPr lang="en-CA" dirty="0" err="1">
                <a:solidFill>
                  <a:srgbClr val="000000"/>
                </a:solidFill>
                <a:effectLst/>
                <a:latin typeface="Menlo" panose="020B0609030804020204" pitchFamily="49" charset="0"/>
              </a:rPr>
              <a:t>image_classifier</a:t>
            </a:r>
            <a:r>
              <a:rPr lang="en-CA" dirty="0">
                <a:solidFill>
                  <a:srgbClr val="000000"/>
                </a:solidFill>
                <a:effectLst/>
                <a:latin typeface="Menlo" panose="020B0609030804020204" pitchFamily="49" charset="0"/>
              </a:rPr>
              <a:t> --extra-files examples/</a:t>
            </a:r>
            <a:r>
              <a:rPr lang="en-CA" dirty="0" err="1">
                <a:solidFill>
                  <a:srgbClr val="000000"/>
                </a:solidFill>
                <a:effectLst/>
                <a:latin typeface="Menlo" panose="020B0609030804020204" pitchFamily="49" charset="0"/>
              </a:rPr>
              <a:t>image_classifier</a:t>
            </a:r>
            <a:r>
              <a:rPr lang="en-CA" dirty="0">
                <a:solidFill>
                  <a:srgbClr val="000000"/>
                </a:solidFill>
                <a:effectLst/>
                <a:latin typeface="Menlo" panose="020B0609030804020204" pitchFamily="49" charset="0"/>
              </a:rPr>
              <a:t>/</a:t>
            </a:r>
            <a:r>
              <a:rPr lang="en-CA" dirty="0" err="1">
                <a:solidFill>
                  <a:srgbClr val="000000"/>
                </a:solidFill>
                <a:effectLst/>
                <a:latin typeface="Menlo" panose="020B0609030804020204" pitchFamily="49" charset="0"/>
              </a:rPr>
              <a:t>index_to_name.json</a:t>
            </a:r>
            <a:endParaRPr lang="en-CA" dirty="0">
              <a:solidFill>
                <a:srgbClr val="000000"/>
              </a:solidFill>
              <a:effectLst/>
              <a:latin typeface="Menlo" panose="020B0609030804020204" pitchFamily="49" charset="0"/>
            </a:endParaRPr>
          </a:p>
        </p:txBody>
      </p:sp>
    </p:spTree>
    <p:extLst>
      <p:ext uri="{BB962C8B-B14F-4D97-AF65-F5344CB8AC3E}">
        <p14:creationId xmlns:p14="http://schemas.microsoft.com/office/powerpoint/2010/main" val="37028512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44F489-425F-D566-7A7B-FD558C4C58A1}"/>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38FFDD2-DADF-A215-BFCD-4A1DBA88FA33}"/>
              </a:ext>
            </a:extLst>
          </p:cNvPr>
          <p:cNvPicPr>
            <a:picLocks noChangeAspect="1"/>
          </p:cNvPicPr>
          <p:nvPr/>
        </p:nvPicPr>
        <p:blipFill>
          <a:blip r:embed="rId2"/>
          <a:srcRect t="10366" b="10144"/>
          <a:stretch/>
        </p:blipFill>
        <p:spPr>
          <a:xfrm>
            <a:off x="20" y="1282"/>
            <a:ext cx="12191980" cy="6856718"/>
          </a:xfrm>
          <a:prstGeom prst="rect">
            <a:avLst/>
          </a:prstGeom>
        </p:spPr>
      </p:pic>
    </p:spTree>
    <p:extLst>
      <p:ext uri="{BB962C8B-B14F-4D97-AF65-F5344CB8AC3E}">
        <p14:creationId xmlns:p14="http://schemas.microsoft.com/office/powerpoint/2010/main" val="22599525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B0A0768-8E0E-BC18-CE6F-A209DE8CFD72}"/>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8F86054B-D3CF-56D8-69EF-0957F8535263}"/>
              </a:ext>
            </a:extLst>
          </p:cNvPr>
          <p:cNvPicPr>
            <a:picLocks noChangeAspect="1"/>
          </p:cNvPicPr>
          <p:nvPr/>
        </p:nvPicPr>
        <p:blipFill>
          <a:blip r:embed="rId2"/>
          <a:srcRect t="11521" b="8989"/>
          <a:stretch/>
        </p:blipFill>
        <p:spPr>
          <a:xfrm>
            <a:off x="20" y="1282"/>
            <a:ext cx="12191980" cy="6856718"/>
          </a:xfrm>
          <a:prstGeom prst="rect">
            <a:avLst/>
          </a:prstGeom>
        </p:spPr>
      </p:pic>
    </p:spTree>
    <p:extLst>
      <p:ext uri="{BB962C8B-B14F-4D97-AF65-F5344CB8AC3E}">
        <p14:creationId xmlns:p14="http://schemas.microsoft.com/office/powerpoint/2010/main" val="23967171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FD3B0-565A-A183-9987-27781322AA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344B74-AC75-050C-34E8-AC327778119E}"/>
              </a:ext>
            </a:extLst>
          </p:cNvPr>
          <p:cNvSpPr>
            <a:spLocks noGrp="1"/>
          </p:cNvSpPr>
          <p:nvPr>
            <p:ph type="title"/>
          </p:nvPr>
        </p:nvSpPr>
        <p:spPr/>
        <p:txBody>
          <a:bodyPr>
            <a:normAutofit fontScale="90000"/>
          </a:bodyPr>
          <a:lstStyle/>
          <a:p>
            <a:r>
              <a:rPr lang="en-US" sz="5400" dirty="0"/>
              <a:t>Code Execution – Serialized Model File</a:t>
            </a:r>
          </a:p>
        </p:txBody>
      </p:sp>
      <p:sp>
        <p:nvSpPr>
          <p:cNvPr id="3" name="Content Placeholder 2">
            <a:extLst>
              <a:ext uri="{FF2B5EF4-FFF2-40B4-BE49-F238E27FC236}">
                <a16:creationId xmlns:a16="http://schemas.microsoft.com/office/drawing/2014/main" id="{6D6626F7-7E6A-5619-3FA2-5DCA630BA324}"/>
              </a:ext>
            </a:extLst>
          </p:cNvPr>
          <p:cNvSpPr>
            <a:spLocks noGrp="1"/>
          </p:cNvSpPr>
          <p:nvPr>
            <p:ph idx="1"/>
          </p:nvPr>
        </p:nvSpPr>
        <p:spPr>
          <a:xfrm>
            <a:off x="838200" y="1929384"/>
            <a:ext cx="4595191" cy="4251960"/>
          </a:xfrm>
        </p:spPr>
        <p:txBody>
          <a:bodyPr>
            <a:normAutofit/>
          </a:bodyPr>
          <a:lstStyle/>
          <a:p>
            <a:r>
              <a:rPr lang="en-US" sz="2200" dirty="0"/>
              <a:t>The --</a:t>
            </a:r>
            <a:r>
              <a:rPr lang="en-CA" sz="2200" b="1" dirty="0"/>
              <a:t>serialized-file</a:t>
            </a:r>
            <a:r>
              <a:rPr lang="en-CA" sz="2200" dirty="0"/>
              <a:t> points to a </a:t>
            </a:r>
            <a:r>
              <a:rPr lang="en-CA" sz="2200" dirty="0" err="1"/>
              <a:t>PyTorch</a:t>
            </a:r>
            <a:r>
              <a:rPr lang="en-CA" sz="2200" dirty="0"/>
              <a:t> model file.</a:t>
            </a:r>
          </a:p>
          <a:p>
            <a:r>
              <a:rPr lang="en-CA" sz="2200" dirty="0"/>
              <a:t>Execution happens </a:t>
            </a:r>
            <a:r>
              <a:rPr lang="en-CA" sz="2200" b="1" dirty="0"/>
              <a:t>when model is loaded/registered</a:t>
            </a:r>
          </a:p>
          <a:p>
            <a:pPr lvl="1"/>
            <a:r>
              <a:rPr lang="en-CA" sz="1800" dirty="0"/>
              <a:t>Model is loaded via </a:t>
            </a:r>
            <a:r>
              <a:rPr lang="en-CA" sz="1800" dirty="0" err="1"/>
              <a:t>torch.load</a:t>
            </a:r>
            <a:r>
              <a:rPr lang="en-CA" sz="1800" dirty="0"/>
              <a:t>()</a:t>
            </a:r>
          </a:p>
        </p:txBody>
      </p:sp>
      <p:cxnSp>
        <p:nvCxnSpPr>
          <p:cNvPr id="12" name="Straight Connector 11">
            <a:extLst>
              <a:ext uri="{FF2B5EF4-FFF2-40B4-BE49-F238E27FC236}">
                <a16:creationId xmlns:a16="http://schemas.microsoft.com/office/drawing/2014/main" id="{114EE68B-F8EF-7B2E-88BB-2C9F72325181}"/>
              </a:ext>
            </a:extLst>
          </p:cNvPr>
          <p:cNvCxnSpPr/>
          <p:nvPr/>
        </p:nvCxnSpPr>
        <p:spPr>
          <a:xfrm>
            <a:off x="936434" y="1432193"/>
            <a:ext cx="8967730"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2E8C14A9-6406-B464-F3F3-E2C100F452EA}"/>
              </a:ext>
            </a:extLst>
          </p:cNvPr>
          <p:cNvSpPr txBox="1"/>
          <p:nvPr/>
        </p:nvSpPr>
        <p:spPr>
          <a:xfrm>
            <a:off x="5340426" y="2274838"/>
            <a:ext cx="6097836" cy="2308324"/>
          </a:xfrm>
          <a:prstGeom prst="rect">
            <a:avLst/>
          </a:prstGeom>
          <a:noFill/>
        </p:spPr>
        <p:txBody>
          <a:bodyPr wrap="square">
            <a:spAutoFit/>
          </a:bodyPr>
          <a:lstStyle/>
          <a:p>
            <a:r>
              <a:rPr lang="en-CA" dirty="0">
                <a:solidFill>
                  <a:srgbClr val="000000"/>
                </a:solidFill>
                <a:effectLst/>
                <a:latin typeface="Menlo" panose="020B0609030804020204" pitchFamily="49" charset="0"/>
              </a:rPr>
              <a:t>torch-model-archiver --model-name squeezenet1_1 --version 1.0 </a:t>
            </a:r>
            <a:r>
              <a:rPr lang="en-CA" u="sng" dirty="0">
                <a:effectLst/>
                <a:latin typeface="Menlo" panose="020B0609030804020204" pitchFamily="49" charset="0"/>
              </a:rPr>
              <a:t>--model-file</a:t>
            </a:r>
            <a:r>
              <a:rPr lang="en-CA" dirty="0">
                <a:effectLst/>
                <a:latin typeface="Menlo" panose="020B0609030804020204" pitchFamily="49" charset="0"/>
              </a:rPr>
              <a:t> examples/</a:t>
            </a:r>
            <a:r>
              <a:rPr lang="en-CA" dirty="0" err="1">
                <a:effectLst/>
                <a:latin typeface="Menlo" panose="020B0609030804020204" pitchFamily="49" charset="0"/>
              </a:rPr>
              <a:t>image_classifier</a:t>
            </a:r>
            <a:r>
              <a:rPr lang="en-CA" dirty="0">
                <a:effectLst/>
                <a:latin typeface="Menlo" panose="020B0609030804020204" pitchFamily="49" charset="0"/>
              </a:rPr>
              <a:t>/</a:t>
            </a:r>
            <a:r>
              <a:rPr lang="en-CA" dirty="0" err="1">
                <a:effectLst/>
                <a:latin typeface="Menlo" panose="020B0609030804020204" pitchFamily="49" charset="0"/>
              </a:rPr>
              <a:t>squeezenet</a:t>
            </a:r>
            <a:r>
              <a:rPr lang="en-CA" dirty="0">
                <a:effectLst/>
                <a:latin typeface="Menlo" panose="020B0609030804020204" pitchFamily="49" charset="0"/>
              </a:rPr>
              <a:t>/</a:t>
            </a:r>
            <a:r>
              <a:rPr lang="en-CA" dirty="0" err="1">
                <a:effectLst/>
                <a:latin typeface="Menlo" panose="020B0609030804020204" pitchFamily="49" charset="0"/>
              </a:rPr>
              <a:t>model.py</a:t>
            </a:r>
            <a:r>
              <a:rPr lang="en-CA" dirty="0">
                <a:solidFill>
                  <a:srgbClr val="000000"/>
                </a:solidFill>
                <a:effectLst/>
                <a:latin typeface="Menlo" panose="020B0609030804020204" pitchFamily="49" charset="0"/>
              </a:rPr>
              <a:t> </a:t>
            </a:r>
            <a:r>
              <a:rPr lang="en-CA" b="1" dirty="0">
                <a:solidFill>
                  <a:srgbClr val="FF0000"/>
                </a:solidFill>
                <a:effectLst/>
                <a:latin typeface="Menlo" panose="020B0609030804020204" pitchFamily="49" charset="0"/>
              </a:rPr>
              <a:t>--serialized-file squeezenet1_1-b8a52dc0.pth</a:t>
            </a:r>
            <a:r>
              <a:rPr lang="en-CA" dirty="0">
                <a:solidFill>
                  <a:srgbClr val="000000"/>
                </a:solidFill>
                <a:effectLst/>
                <a:latin typeface="Menlo" panose="020B0609030804020204" pitchFamily="49" charset="0"/>
              </a:rPr>
              <a:t> --handler </a:t>
            </a:r>
            <a:r>
              <a:rPr lang="en-CA" dirty="0" err="1">
                <a:solidFill>
                  <a:srgbClr val="000000"/>
                </a:solidFill>
                <a:effectLst/>
                <a:latin typeface="Menlo" panose="020B0609030804020204" pitchFamily="49" charset="0"/>
              </a:rPr>
              <a:t>image_classifier</a:t>
            </a:r>
            <a:r>
              <a:rPr lang="en-CA" dirty="0">
                <a:solidFill>
                  <a:srgbClr val="000000"/>
                </a:solidFill>
                <a:effectLst/>
                <a:latin typeface="Menlo" panose="020B0609030804020204" pitchFamily="49" charset="0"/>
              </a:rPr>
              <a:t> --extra-files examples/</a:t>
            </a:r>
            <a:r>
              <a:rPr lang="en-CA" dirty="0" err="1">
                <a:solidFill>
                  <a:srgbClr val="000000"/>
                </a:solidFill>
                <a:effectLst/>
                <a:latin typeface="Menlo" panose="020B0609030804020204" pitchFamily="49" charset="0"/>
              </a:rPr>
              <a:t>image_classifier</a:t>
            </a:r>
            <a:r>
              <a:rPr lang="en-CA" dirty="0">
                <a:solidFill>
                  <a:srgbClr val="000000"/>
                </a:solidFill>
                <a:effectLst/>
                <a:latin typeface="Menlo" panose="020B0609030804020204" pitchFamily="49" charset="0"/>
              </a:rPr>
              <a:t>/</a:t>
            </a:r>
            <a:r>
              <a:rPr lang="en-CA" dirty="0" err="1">
                <a:solidFill>
                  <a:srgbClr val="000000"/>
                </a:solidFill>
                <a:effectLst/>
                <a:latin typeface="Menlo" panose="020B0609030804020204" pitchFamily="49" charset="0"/>
              </a:rPr>
              <a:t>index_to_name.json</a:t>
            </a:r>
            <a:endParaRPr lang="en-CA" dirty="0">
              <a:solidFill>
                <a:srgbClr val="000000"/>
              </a:solidFill>
              <a:effectLst/>
              <a:latin typeface="Menlo" panose="020B0609030804020204" pitchFamily="49" charset="0"/>
            </a:endParaRPr>
          </a:p>
        </p:txBody>
      </p:sp>
    </p:spTree>
    <p:extLst>
      <p:ext uri="{BB962C8B-B14F-4D97-AF65-F5344CB8AC3E}">
        <p14:creationId xmlns:p14="http://schemas.microsoft.com/office/powerpoint/2010/main" val="8693516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F367E2A-B352-46A2-E51C-FA11519BA0A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9E6E80F-2222-0722-9B1A-A835E619AB5E}"/>
              </a:ext>
            </a:extLst>
          </p:cNvPr>
          <p:cNvPicPr>
            <a:picLocks noChangeAspect="1"/>
          </p:cNvPicPr>
          <p:nvPr/>
        </p:nvPicPr>
        <p:blipFill>
          <a:blip r:embed="rId2"/>
          <a:srcRect t="1582" b="143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C6562FA6-CFD0-68F2-99E8-E3E1B3337C61}"/>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a:solidFill>
                  <a:srgbClr val="FFFFFF"/>
                </a:solidFill>
              </a:rPr>
              <a:t>	</a:t>
            </a:r>
          </a:p>
        </p:txBody>
      </p:sp>
    </p:spTree>
    <p:extLst>
      <p:ext uri="{BB962C8B-B14F-4D97-AF65-F5344CB8AC3E}">
        <p14:creationId xmlns:p14="http://schemas.microsoft.com/office/powerpoint/2010/main" val="2036212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A74D67-4A34-4C0A-5FE6-39B843B6A4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7E96AF-B36E-9686-1137-07B6ED5F90BA}"/>
              </a:ext>
            </a:extLst>
          </p:cNvPr>
          <p:cNvSpPr>
            <a:spLocks noGrp="1"/>
          </p:cNvSpPr>
          <p:nvPr>
            <p:ph type="title"/>
          </p:nvPr>
        </p:nvSpPr>
        <p:spPr/>
        <p:txBody>
          <a:bodyPr>
            <a:normAutofit/>
          </a:bodyPr>
          <a:lstStyle/>
          <a:p>
            <a:r>
              <a:rPr lang="en-US" sz="5400" dirty="0" err="1"/>
              <a:t>TorchServe</a:t>
            </a:r>
            <a:r>
              <a:rPr lang="en-US" sz="5400" dirty="0"/>
              <a:t> – </a:t>
            </a:r>
            <a:r>
              <a:rPr lang="en-US" sz="5400" dirty="0" err="1"/>
              <a:t>allowed_urls</a:t>
            </a:r>
            <a:endParaRPr lang="en-US" sz="5400" dirty="0"/>
          </a:p>
        </p:txBody>
      </p:sp>
      <p:sp>
        <p:nvSpPr>
          <p:cNvPr id="3" name="Content Placeholder 2">
            <a:extLst>
              <a:ext uri="{FF2B5EF4-FFF2-40B4-BE49-F238E27FC236}">
                <a16:creationId xmlns:a16="http://schemas.microsoft.com/office/drawing/2014/main" id="{5221DA98-CD64-F753-FFF0-8980A1A0F191}"/>
              </a:ext>
            </a:extLst>
          </p:cNvPr>
          <p:cNvSpPr>
            <a:spLocks noGrp="1"/>
          </p:cNvSpPr>
          <p:nvPr>
            <p:ph idx="1"/>
          </p:nvPr>
        </p:nvSpPr>
        <p:spPr>
          <a:xfrm>
            <a:off x="838200" y="1929384"/>
            <a:ext cx="9936296" cy="930776"/>
          </a:xfrm>
        </p:spPr>
        <p:txBody>
          <a:bodyPr>
            <a:normAutofit/>
          </a:bodyPr>
          <a:lstStyle/>
          <a:p>
            <a:r>
              <a:rPr lang="en-US" sz="2200" dirty="0" err="1"/>
              <a:t>TorchServe</a:t>
            </a:r>
            <a:r>
              <a:rPr lang="en-US" sz="2200" dirty="0"/>
              <a:t> allows you to restrict access to specific https:// or file:// paths.</a:t>
            </a:r>
          </a:p>
          <a:p>
            <a:pPr lvl="1"/>
            <a:r>
              <a:rPr lang="en-US" sz="1800" dirty="0"/>
              <a:t>Users </a:t>
            </a:r>
            <a:r>
              <a:rPr lang="en-CA" sz="1800" dirty="0"/>
              <a:t>must define </a:t>
            </a:r>
            <a:r>
              <a:rPr lang="en-CA" sz="1400" dirty="0" err="1"/>
              <a:t>allowed_urls</a:t>
            </a:r>
            <a:r>
              <a:rPr lang="en-CA" sz="1400" dirty="0"/>
              <a:t> </a:t>
            </a:r>
            <a:r>
              <a:rPr lang="en-CA" sz="1800" dirty="0"/>
              <a:t>at startup.</a:t>
            </a:r>
            <a:endParaRPr lang="en-US" sz="1800" dirty="0"/>
          </a:p>
          <a:p>
            <a:endParaRPr lang="en-US" sz="2200" dirty="0"/>
          </a:p>
        </p:txBody>
      </p:sp>
      <p:pic>
        <p:nvPicPr>
          <p:cNvPr id="4" name="Picture 3">
            <a:extLst>
              <a:ext uri="{FF2B5EF4-FFF2-40B4-BE49-F238E27FC236}">
                <a16:creationId xmlns:a16="http://schemas.microsoft.com/office/drawing/2014/main" id="{6861D9BA-1463-5BA3-1AAF-DAB135670D55}"/>
              </a:ext>
            </a:extLst>
          </p:cNvPr>
          <p:cNvPicPr>
            <a:picLocks noChangeAspect="1"/>
          </p:cNvPicPr>
          <p:nvPr/>
        </p:nvPicPr>
        <p:blipFill>
          <a:blip r:embed="rId2"/>
          <a:stretch>
            <a:fillRect/>
          </a:stretch>
        </p:blipFill>
        <p:spPr>
          <a:xfrm>
            <a:off x="1205948" y="3320476"/>
            <a:ext cx="8661877" cy="2002927"/>
          </a:xfrm>
          <a:prstGeom prst="rect">
            <a:avLst/>
          </a:prstGeom>
        </p:spPr>
      </p:pic>
      <p:cxnSp>
        <p:nvCxnSpPr>
          <p:cNvPr id="13" name="Straight Connector 12">
            <a:extLst>
              <a:ext uri="{FF2B5EF4-FFF2-40B4-BE49-F238E27FC236}">
                <a16:creationId xmlns:a16="http://schemas.microsoft.com/office/drawing/2014/main" id="{C5EA756D-8067-532F-77B3-077FA30FEF3D}"/>
              </a:ext>
            </a:extLst>
          </p:cNvPr>
          <p:cNvCxnSpPr/>
          <p:nvPr/>
        </p:nvCxnSpPr>
        <p:spPr>
          <a:xfrm>
            <a:off x="838200" y="1534597"/>
            <a:ext cx="8680373"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315084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456100E-6997-6696-186A-D712463C14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58D6A4-3964-1F7E-0E1D-3727571A87D5}"/>
              </a:ext>
            </a:extLst>
          </p:cNvPr>
          <p:cNvSpPr>
            <a:spLocks noGrp="1"/>
          </p:cNvSpPr>
          <p:nvPr>
            <p:ph type="title"/>
          </p:nvPr>
        </p:nvSpPr>
        <p:spPr/>
        <p:txBody>
          <a:bodyPr>
            <a:normAutofit fontScale="90000"/>
          </a:bodyPr>
          <a:lstStyle/>
          <a:p>
            <a:r>
              <a:rPr lang="en-US" sz="5400" dirty="0"/>
              <a:t>CVE-2024-35198 – </a:t>
            </a:r>
            <a:r>
              <a:rPr lang="en-US" sz="5400" dirty="0" err="1"/>
              <a:t>allowed_urls</a:t>
            </a:r>
            <a:r>
              <a:rPr lang="en-US" sz="5400" dirty="0"/>
              <a:t> Bypass</a:t>
            </a:r>
          </a:p>
        </p:txBody>
      </p:sp>
      <p:sp>
        <p:nvSpPr>
          <p:cNvPr id="3" name="Content Placeholder 2">
            <a:extLst>
              <a:ext uri="{FF2B5EF4-FFF2-40B4-BE49-F238E27FC236}">
                <a16:creationId xmlns:a16="http://schemas.microsoft.com/office/drawing/2014/main" id="{312FB193-ED91-6D51-ABB6-40EF263E7D6D}"/>
              </a:ext>
            </a:extLst>
          </p:cNvPr>
          <p:cNvSpPr>
            <a:spLocks noGrp="1"/>
          </p:cNvSpPr>
          <p:nvPr>
            <p:ph idx="1"/>
          </p:nvPr>
        </p:nvSpPr>
        <p:spPr>
          <a:xfrm>
            <a:off x="838200" y="1929384"/>
            <a:ext cx="3403294" cy="3892826"/>
          </a:xfrm>
        </p:spPr>
        <p:txBody>
          <a:bodyPr>
            <a:normAutofit lnSpcReduction="10000"/>
          </a:bodyPr>
          <a:lstStyle/>
          <a:p>
            <a:pPr marL="0" indent="0">
              <a:buNone/>
            </a:pPr>
            <a:endParaRPr lang="en-US" sz="1800" dirty="0"/>
          </a:p>
          <a:p>
            <a:r>
              <a:rPr lang="en-US" sz="2200" dirty="0"/>
              <a:t>If </a:t>
            </a:r>
            <a:r>
              <a:rPr lang="en-US" sz="2200" b="1" dirty="0" err="1"/>
              <a:t>url</a:t>
            </a:r>
            <a:r>
              <a:rPr lang="en-US" sz="2200" dirty="0"/>
              <a:t> parameter contained a path traversal payload (”..”) </a:t>
            </a:r>
            <a:r>
              <a:rPr lang="en-US" sz="2200" dirty="0" err="1"/>
              <a:t>TorchServe</a:t>
            </a:r>
            <a:r>
              <a:rPr lang="en-US" sz="2200" dirty="0"/>
              <a:t> would return a validation error.</a:t>
            </a:r>
          </a:p>
          <a:p>
            <a:r>
              <a:rPr lang="en-US" sz="2200" dirty="0"/>
              <a:t>Payload downloaded before validation</a:t>
            </a:r>
          </a:p>
          <a:p>
            <a:r>
              <a:rPr lang="en-US" sz="2200" dirty="0"/>
              <a:t>Models inside of model store do not require any paths, thus bypassing this control.</a:t>
            </a:r>
          </a:p>
        </p:txBody>
      </p:sp>
      <p:cxnSp>
        <p:nvCxnSpPr>
          <p:cNvPr id="13" name="Straight Connector 12">
            <a:extLst>
              <a:ext uri="{FF2B5EF4-FFF2-40B4-BE49-F238E27FC236}">
                <a16:creationId xmlns:a16="http://schemas.microsoft.com/office/drawing/2014/main" id="{DC8619D8-FC94-E021-3DA6-0FE1ACF5960B}"/>
              </a:ext>
            </a:extLst>
          </p:cNvPr>
          <p:cNvCxnSpPr/>
          <p:nvPr/>
        </p:nvCxnSpPr>
        <p:spPr>
          <a:xfrm>
            <a:off x="838200" y="1520328"/>
            <a:ext cx="10244769" cy="0"/>
          </a:xfrm>
          <a:prstGeom prst="line">
            <a:avLst/>
          </a:prstGeom>
        </p:spPr>
        <p:style>
          <a:lnRef idx="2">
            <a:schemeClr val="accent1"/>
          </a:lnRef>
          <a:fillRef idx="0">
            <a:schemeClr val="accent1"/>
          </a:fillRef>
          <a:effectRef idx="1">
            <a:schemeClr val="accent1"/>
          </a:effectRef>
          <a:fontRef idx="minor">
            <a:schemeClr val="tx1"/>
          </a:fontRef>
        </p:style>
      </p:cxnSp>
      <p:pic>
        <p:nvPicPr>
          <p:cNvPr id="16" name="Picture 15">
            <a:extLst>
              <a:ext uri="{FF2B5EF4-FFF2-40B4-BE49-F238E27FC236}">
                <a16:creationId xmlns:a16="http://schemas.microsoft.com/office/drawing/2014/main" id="{13A7655C-F9FD-3746-67FD-4812B28B1F49}"/>
              </a:ext>
            </a:extLst>
          </p:cNvPr>
          <p:cNvPicPr>
            <a:picLocks noChangeAspect="1"/>
          </p:cNvPicPr>
          <p:nvPr/>
        </p:nvPicPr>
        <p:blipFill>
          <a:blip r:embed="rId2"/>
          <a:stretch>
            <a:fillRect/>
          </a:stretch>
        </p:blipFill>
        <p:spPr>
          <a:xfrm>
            <a:off x="5052914" y="1848694"/>
            <a:ext cx="6300886" cy="4401239"/>
          </a:xfrm>
          <a:prstGeom prst="rect">
            <a:avLst/>
          </a:prstGeom>
        </p:spPr>
      </p:pic>
    </p:spTree>
    <p:extLst>
      <p:ext uri="{BB962C8B-B14F-4D97-AF65-F5344CB8AC3E}">
        <p14:creationId xmlns:p14="http://schemas.microsoft.com/office/powerpoint/2010/main" val="26634793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AE04AB-30E2-1195-1913-EB12D9A3D778}"/>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3" name="Content Placeholder 12" descr="A screenshot of a computer screen&#10;&#10;Description automatically generated">
            <a:extLst>
              <a:ext uri="{FF2B5EF4-FFF2-40B4-BE49-F238E27FC236}">
                <a16:creationId xmlns:a16="http://schemas.microsoft.com/office/drawing/2014/main" id="{4D126308-74FC-E083-3E29-4D3D3A381E5B}"/>
              </a:ext>
            </a:extLst>
          </p:cNvPr>
          <p:cNvPicPr>
            <a:picLocks noGrp="1" noChangeAspect="1"/>
          </p:cNvPicPr>
          <p:nvPr>
            <p:ph idx="1"/>
          </p:nvPr>
        </p:nvPicPr>
        <p:blipFill>
          <a:blip r:embed="rId2"/>
          <a:srcRect t="3028" b="2847"/>
          <a:stretch/>
        </p:blipFill>
        <p:spPr>
          <a:xfrm>
            <a:off x="20" y="1282"/>
            <a:ext cx="12191980" cy="6856718"/>
          </a:xfrm>
          <a:prstGeom prst="rect">
            <a:avLst/>
          </a:prstGeom>
        </p:spPr>
      </p:pic>
    </p:spTree>
    <p:extLst>
      <p:ext uri="{BB962C8B-B14F-4D97-AF65-F5344CB8AC3E}">
        <p14:creationId xmlns:p14="http://schemas.microsoft.com/office/powerpoint/2010/main" val="9404157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DBD6F-72E5-C1E5-5F96-BF31D00A82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B918F0-BE99-FA7B-4DBF-7EFD41DEFE75}"/>
              </a:ext>
            </a:extLst>
          </p:cNvPr>
          <p:cNvSpPr>
            <a:spLocks noGrp="1"/>
          </p:cNvSpPr>
          <p:nvPr>
            <p:ph type="title"/>
          </p:nvPr>
        </p:nvSpPr>
        <p:spPr/>
        <p:txBody>
          <a:bodyPr>
            <a:normAutofit/>
          </a:bodyPr>
          <a:lstStyle/>
          <a:p>
            <a:r>
              <a:rPr lang="en-US" sz="5400" dirty="0"/>
              <a:t>Other Inference Servers - Triton</a:t>
            </a:r>
          </a:p>
        </p:txBody>
      </p:sp>
      <p:sp>
        <p:nvSpPr>
          <p:cNvPr id="3" name="Content Placeholder 2">
            <a:extLst>
              <a:ext uri="{FF2B5EF4-FFF2-40B4-BE49-F238E27FC236}">
                <a16:creationId xmlns:a16="http://schemas.microsoft.com/office/drawing/2014/main" id="{F150940C-26A6-1312-1121-325D8EB241D7}"/>
              </a:ext>
            </a:extLst>
          </p:cNvPr>
          <p:cNvSpPr>
            <a:spLocks noGrp="1"/>
          </p:cNvSpPr>
          <p:nvPr>
            <p:ph idx="1"/>
          </p:nvPr>
        </p:nvSpPr>
        <p:spPr>
          <a:xfrm>
            <a:off x="838200" y="1690688"/>
            <a:ext cx="8835527" cy="4368590"/>
          </a:xfrm>
        </p:spPr>
        <p:txBody>
          <a:bodyPr>
            <a:normAutofit/>
          </a:bodyPr>
          <a:lstStyle/>
          <a:p>
            <a:pPr marL="0" indent="0">
              <a:buNone/>
            </a:pPr>
            <a:endParaRPr lang="en-US" sz="2200" dirty="0"/>
          </a:p>
          <a:p>
            <a:r>
              <a:rPr lang="en-US" sz="2200" dirty="0"/>
              <a:t>Triton Inference Server is made by NVIDIA</a:t>
            </a:r>
          </a:p>
          <a:p>
            <a:pPr lvl="1"/>
            <a:r>
              <a:rPr lang="en-US" sz="1800" dirty="0"/>
              <a:t>supports different backends (including </a:t>
            </a:r>
            <a:r>
              <a:rPr lang="en-US" sz="1800" dirty="0" err="1"/>
              <a:t>vLLM</a:t>
            </a:r>
            <a:r>
              <a:rPr lang="en-US" sz="1800" dirty="0"/>
              <a:t>)</a:t>
            </a:r>
          </a:p>
          <a:p>
            <a:r>
              <a:rPr lang="en-US" sz="2200" dirty="0"/>
              <a:t>Triton exposes both HTTP and </a:t>
            </a:r>
            <a:r>
              <a:rPr lang="en-US" sz="2200" dirty="0" err="1"/>
              <a:t>gRPC</a:t>
            </a:r>
            <a:r>
              <a:rPr lang="en-US" sz="2200" dirty="0"/>
              <a:t> APIs</a:t>
            </a:r>
          </a:p>
          <a:p>
            <a:pPr lvl="1"/>
            <a:r>
              <a:rPr lang="en-US" sz="1800" dirty="0"/>
              <a:t>These APIs have </a:t>
            </a:r>
            <a:r>
              <a:rPr lang="en-US" sz="1800" b="1" dirty="0">
                <a:solidFill>
                  <a:srgbClr val="FF0000"/>
                </a:solidFill>
              </a:rPr>
              <a:t>no authentication </a:t>
            </a:r>
            <a:r>
              <a:rPr lang="en-US" sz="1800" dirty="0"/>
              <a:t>by default and are bound to </a:t>
            </a:r>
            <a:r>
              <a:rPr lang="en-US" sz="1800" b="1" dirty="0">
                <a:solidFill>
                  <a:srgbClr val="FF0000"/>
                </a:solidFill>
              </a:rPr>
              <a:t>0.0.0.0</a:t>
            </a:r>
          </a:p>
          <a:p>
            <a:r>
              <a:rPr lang="en-US" sz="2200" dirty="0"/>
              <a:t>Triton supports cloud-based model repositories (e.g. S3).</a:t>
            </a:r>
          </a:p>
          <a:p>
            <a:r>
              <a:rPr lang="en-US" sz="2200" dirty="0"/>
              <a:t>Model management APIs can be abused for code execution.</a:t>
            </a:r>
            <a:endParaRPr lang="en-US" sz="1800" dirty="0"/>
          </a:p>
          <a:p>
            <a:pPr lvl="1"/>
            <a:endParaRPr lang="en-US" sz="1800" dirty="0"/>
          </a:p>
        </p:txBody>
      </p:sp>
      <p:cxnSp>
        <p:nvCxnSpPr>
          <p:cNvPr id="9" name="Straight Connector 8">
            <a:extLst>
              <a:ext uri="{FF2B5EF4-FFF2-40B4-BE49-F238E27FC236}">
                <a16:creationId xmlns:a16="http://schemas.microsoft.com/office/drawing/2014/main" id="{456F307E-D22F-F813-F38B-72CA33D1CF0F}"/>
              </a:ext>
            </a:extLst>
          </p:cNvPr>
          <p:cNvCxnSpPr/>
          <p:nvPr/>
        </p:nvCxnSpPr>
        <p:spPr>
          <a:xfrm>
            <a:off x="1035586" y="1388125"/>
            <a:ext cx="8835527"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411701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67DD4-1560-7C50-6808-A7692EFBB3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9F807E-BA9D-7F56-C258-C3EB4EB01E07}"/>
              </a:ext>
            </a:extLst>
          </p:cNvPr>
          <p:cNvSpPr>
            <a:spLocks noGrp="1"/>
          </p:cNvSpPr>
          <p:nvPr>
            <p:ph type="title"/>
          </p:nvPr>
        </p:nvSpPr>
        <p:spPr>
          <a:xfrm>
            <a:off x="838200" y="365125"/>
            <a:ext cx="4207525" cy="1325563"/>
          </a:xfrm>
        </p:spPr>
        <p:txBody>
          <a:bodyPr>
            <a:noAutofit/>
          </a:bodyPr>
          <a:lstStyle/>
          <a:p>
            <a:r>
              <a:rPr lang="en-US" sz="4000" dirty="0"/>
              <a:t>Triton – Model Management</a:t>
            </a:r>
          </a:p>
        </p:txBody>
      </p:sp>
      <p:sp>
        <p:nvSpPr>
          <p:cNvPr id="3" name="Content Placeholder 2">
            <a:extLst>
              <a:ext uri="{FF2B5EF4-FFF2-40B4-BE49-F238E27FC236}">
                <a16:creationId xmlns:a16="http://schemas.microsoft.com/office/drawing/2014/main" id="{0F2D7401-AB68-B647-81B7-B25E63EB2E2D}"/>
              </a:ext>
            </a:extLst>
          </p:cNvPr>
          <p:cNvSpPr>
            <a:spLocks noGrp="1"/>
          </p:cNvSpPr>
          <p:nvPr>
            <p:ph idx="1"/>
          </p:nvPr>
        </p:nvSpPr>
        <p:spPr>
          <a:xfrm>
            <a:off x="838200" y="1690688"/>
            <a:ext cx="3810918" cy="3892826"/>
          </a:xfrm>
        </p:spPr>
        <p:txBody>
          <a:bodyPr>
            <a:normAutofit/>
          </a:bodyPr>
          <a:lstStyle/>
          <a:p>
            <a:pPr marL="0" indent="0">
              <a:buNone/>
            </a:pPr>
            <a:endParaRPr lang="en-US" sz="2200" dirty="0"/>
          </a:p>
          <a:p>
            <a:r>
              <a:rPr lang="en-US" sz="2200" dirty="0"/>
              <a:t>Triton has three modes of model management control</a:t>
            </a:r>
          </a:p>
          <a:p>
            <a:pPr lvl="1"/>
            <a:r>
              <a:rPr lang="en-US" sz="1800" b="1" dirty="0">
                <a:solidFill>
                  <a:srgbClr val="00B050"/>
                </a:solidFill>
              </a:rPr>
              <a:t>none</a:t>
            </a:r>
            <a:r>
              <a:rPr lang="en-US" sz="1400" b="1" dirty="0"/>
              <a:t> – </a:t>
            </a:r>
            <a:r>
              <a:rPr lang="en-US" sz="1800" dirty="0"/>
              <a:t>Default, prevents any new models from being loaded for any reason.</a:t>
            </a:r>
          </a:p>
          <a:p>
            <a:pPr lvl="1"/>
            <a:r>
              <a:rPr lang="en-US" sz="1800" b="1" dirty="0">
                <a:solidFill>
                  <a:srgbClr val="FFC000"/>
                </a:solidFill>
              </a:rPr>
              <a:t>poll</a:t>
            </a:r>
            <a:r>
              <a:rPr lang="en-US" sz="1800" b="1" dirty="0"/>
              <a:t> </a:t>
            </a:r>
            <a:r>
              <a:rPr lang="en-US" sz="1800" dirty="0"/>
              <a:t>– Polls model repo for new files</a:t>
            </a:r>
            <a:endParaRPr lang="en-US" sz="1400" dirty="0"/>
          </a:p>
          <a:p>
            <a:pPr lvl="1"/>
            <a:r>
              <a:rPr lang="en-US" sz="1800" b="1" dirty="0">
                <a:solidFill>
                  <a:srgbClr val="FF0000"/>
                </a:solidFill>
              </a:rPr>
              <a:t>explicit</a:t>
            </a:r>
            <a:r>
              <a:rPr lang="en-US" sz="1800" b="1" dirty="0"/>
              <a:t> – </a:t>
            </a:r>
            <a:r>
              <a:rPr lang="en-US" sz="1800" dirty="0"/>
              <a:t>Exposes the model load API at </a:t>
            </a:r>
            <a:r>
              <a:rPr lang="en-CA" sz="1400" i="1" dirty="0"/>
              <a:t>POST v2/repository/models/${MODEL_NAME}/load</a:t>
            </a:r>
          </a:p>
          <a:p>
            <a:pPr marL="914400" lvl="2" indent="0">
              <a:buNone/>
            </a:pPr>
            <a:endParaRPr lang="en-CA" sz="1000" i="1" dirty="0"/>
          </a:p>
        </p:txBody>
      </p:sp>
      <p:pic>
        <p:nvPicPr>
          <p:cNvPr id="12" name="Picture 11">
            <a:extLst>
              <a:ext uri="{FF2B5EF4-FFF2-40B4-BE49-F238E27FC236}">
                <a16:creationId xmlns:a16="http://schemas.microsoft.com/office/drawing/2014/main" id="{7A0ECF0D-6957-7275-B418-C024F516D032}"/>
              </a:ext>
            </a:extLst>
          </p:cNvPr>
          <p:cNvPicPr>
            <a:picLocks noChangeAspect="1"/>
          </p:cNvPicPr>
          <p:nvPr/>
        </p:nvPicPr>
        <p:blipFill>
          <a:blip r:embed="rId2"/>
          <a:stretch>
            <a:fillRect/>
          </a:stretch>
        </p:blipFill>
        <p:spPr>
          <a:xfrm>
            <a:off x="4837085" y="365125"/>
            <a:ext cx="6708232" cy="5954617"/>
          </a:xfrm>
          <a:prstGeom prst="rect">
            <a:avLst/>
          </a:prstGeom>
        </p:spPr>
      </p:pic>
      <p:cxnSp>
        <p:nvCxnSpPr>
          <p:cNvPr id="14" name="Straight Connector 13">
            <a:extLst>
              <a:ext uri="{FF2B5EF4-FFF2-40B4-BE49-F238E27FC236}">
                <a16:creationId xmlns:a16="http://schemas.microsoft.com/office/drawing/2014/main" id="{48E88EAA-6681-B54D-3D33-AF85252FE717}"/>
              </a:ext>
            </a:extLst>
          </p:cNvPr>
          <p:cNvCxnSpPr/>
          <p:nvPr/>
        </p:nvCxnSpPr>
        <p:spPr>
          <a:xfrm>
            <a:off x="958467" y="1690688"/>
            <a:ext cx="3393196"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844838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F0E94-0BB7-B9BE-0292-FA3C576BCD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C5B439-98BF-6F6A-739B-C90DB6F04E01}"/>
              </a:ext>
            </a:extLst>
          </p:cNvPr>
          <p:cNvSpPr>
            <a:spLocks noGrp="1"/>
          </p:cNvSpPr>
          <p:nvPr>
            <p:ph type="title"/>
          </p:nvPr>
        </p:nvSpPr>
        <p:spPr>
          <a:xfrm>
            <a:off x="367994" y="299024"/>
            <a:ext cx="3282108" cy="1066969"/>
          </a:xfrm>
        </p:spPr>
        <p:txBody>
          <a:bodyPr>
            <a:noAutofit/>
          </a:bodyPr>
          <a:lstStyle/>
          <a:p>
            <a:r>
              <a:rPr lang="en-US" sz="4000" dirty="0"/>
              <a:t>Triton – Explicit Mode</a:t>
            </a:r>
          </a:p>
        </p:txBody>
      </p:sp>
      <p:sp>
        <p:nvSpPr>
          <p:cNvPr id="3" name="Content Placeholder 2">
            <a:extLst>
              <a:ext uri="{FF2B5EF4-FFF2-40B4-BE49-F238E27FC236}">
                <a16:creationId xmlns:a16="http://schemas.microsoft.com/office/drawing/2014/main" id="{87217AAA-7881-FD6C-F15D-B4C85B5B13B5}"/>
              </a:ext>
            </a:extLst>
          </p:cNvPr>
          <p:cNvSpPr>
            <a:spLocks noGrp="1"/>
          </p:cNvSpPr>
          <p:nvPr>
            <p:ph idx="1"/>
          </p:nvPr>
        </p:nvSpPr>
        <p:spPr>
          <a:xfrm>
            <a:off x="367994" y="1695795"/>
            <a:ext cx="3509943" cy="3892826"/>
          </a:xfrm>
        </p:spPr>
        <p:txBody>
          <a:bodyPr>
            <a:normAutofit/>
          </a:bodyPr>
          <a:lstStyle/>
          <a:p>
            <a:pPr marL="0" indent="0">
              <a:buNone/>
            </a:pPr>
            <a:r>
              <a:rPr lang="en-US" sz="2200" b="1" u="sng" dirty="0"/>
              <a:t>Requirements</a:t>
            </a:r>
          </a:p>
          <a:p>
            <a:r>
              <a:rPr lang="en-US" sz="2200" dirty="0"/>
              <a:t>backend – </a:t>
            </a:r>
            <a:r>
              <a:rPr lang="en-US" sz="1600" dirty="0">
                <a:solidFill>
                  <a:srgbClr val="000000"/>
                </a:solidFill>
                <a:latin typeface="Menlo" panose="020B0609030804020204" pitchFamily="49" charset="0"/>
              </a:rPr>
              <a:t>python</a:t>
            </a:r>
          </a:p>
          <a:p>
            <a:r>
              <a:rPr lang="en-US" sz="1600" dirty="0">
                <a:solidFill>
                  <a:srgbClr val="000000"/>
                </a:solidFill>
                <a:latin typeface="Menlo" panose="020B0609030804020204" pitchFamily="49" charset="0"/>
              </a:rPr>
              <a:t>file:1/</a:t>
            </a:r>
            <a:r>
              <a:rPr lang="en-US" sz="1600" dirty="0" err="1">
                <a:solidFill>
                  <a:srgbClr val="000000"/>
                </a:solidFill>
                <a:latin typeface="Menlo" panose="020B0609030804020204" pitchFamily="49" charset="0"/>
              </a:rPr>
              <a:t>model.py</a:t>
            </a:r>
            <a:endParaRPr lang="en-US" sz="1600" dirty="0">
              <a:solidFill>
                <a:srgbClr val="000000"/>
              </a:solidFill>
              <a:latin typeface="Menlo" panose="020B0609030804020204" pitchFamily="49" charset="0"/>
            </a:endParaRPr>
          </a:p>
          <a:p>
            <a:r>
              <a:rPr lang="en-US" sz="2200" dirty="0"/>
              <a:t>Base64 must contain a class named </a:t>
            </a:r>
            <a:r>
              <a:rPr lang="en-CA" sz="1600" dirty="0" err="1">
                <a:solidFill>
                  <a:srgbClr val="000000"/>
                </a:solidFill>
                <a:effectLst/>
                <a:latin typeface="Menlo" panose="020B0609030804020204" pitchFamily="49" charset="0"/>
              </a:rPr>
              <a:t>TritonPythonModel</a:t>
            </a:r>
            <a:endParaRPr lang="en-CA" sz="1600" dirty="0">
              <a:solidFill>
                <a:srgbClr val="000000"/>
              </a:solidFill>
              <a:effectLst/>
              <a:latin typeface="Menlo" panose="020B0609030804020204" pitchFamily="49" charset="0"/>
            </a:endParaRPr>
          </a:p>
          <a:p>
            <a:pPr marL="0" indent="0">
              <a:buNone/>
            </a:pPr>
            <a:endParaRPr lang="en-US" sz="2200" dirty="0"/>
          </a:p>
        </p:txBody>
      </p:sp>
      <p:pic>
        <p:nvPicPr>
          <p:cNvPr id="5" name="Picture 4">
            <a:extLst>
              <a:ext uri="{FF2B5EF4-FFF2-40B4-BE49-F238E27FC236}">
                <a16:creationId xmlns:a16="http://schemas.microsoft.com/office/drawing/2014/main" id="{3C234AD1-8700-716F-F84C-87ABAC959300}"/>
              </a:ext>
            </a:extLst>
          </p:cNvPr>
          <p:cNvPicPr>
            <a:picLocks noChangeAspect="1"/>
          </p:cNvPicPr>
          <p:nvPr/>
        </p:nvPicPr>
        <p:blipFill>
          <a:blip r:embed="rId2"/>
          <a:stretch>
            <a:fillRect/>
          </a:stretch>
        </p:blipFill>
        <p:spPr>
          <a:xfrm>
            <a:off x="4439797" y="1350736"/>
            <a:ext cx="6580357" cy="4156527"/>
          </a:xfrm>
          <a:prstGeom prst="rect">
            <a:avLst/>
          </a:prstGeom>
        </p:spPr>
      </p:pic>
      <p:cxnSp>
        <p:nvCxnSpPr>
          <p:cNvPr id="7" name="Straight Connector 6">
            <a:extLst>
              <a:ext uri="{FF2B5EF4-FFF2-40B4-BE49-F238E27FC236}">
                <a16:creationId xmlns:a16="http://schemas.microsoft.com/office/drawing/2014/main" id="{CD5B6975-6E49-11B8-97A7-319DBCC18677}"/>
              </a:ext>
            </a:extLst>
          </p:cNvPr>
          <p:cNvCxnSpPr/>
          <p:nvPr/>
        </p:nvCxnSpPr>
        <p:spPr>
          <a:xfrm>
            <a:off x="367994" y="1498294"/>
            <a:ext cx="369723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903072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A57AA-9036-92FA-ED82-99E52F5D87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EF9800-803B-F38E-C2F1-A740F9CF25C4}"/>
              </a:ext>
            </a:extLst>
          </p:cNvPr>
          <p:cNvSpPr>
            <a:spLocks noGrp="1"/>
          </p:cNvSpPr>
          <p:nvPr>
            <p:ph type="title"/>
          </p:nvPr>
        </p:nvSpPr>
        <p:spPr/>
        <p:txBody>
          <a:bodyPr>
            <a:noAutofit/>
          </a:bodyPr>
          <a:lstStyle/>
          <a:p>
            <a:r>
              <a:rPr lang="en-US" dirty="0"/>
              <a:t>Other Inference Servers – TensorFlow Serving</a:t>
            </a:r>
          </a:p>
        </p:txBody>
      </p:sp>
      <p:sp>
        <p:nvSpPr>
          <p:cNvPr id="3" name="Content Placeholder 2">
            <a:extLst>
              <a:ext uri="{FF2B5EF4-FFF2-40B4-BE49-F238E27FC236}">
                <a16:creationId xmlns:a16="http://schemas.microsoft.com/office/drawing/2014/main" id="{B5E82746-04BE-BD28-6004-06203E763560}"/>
              </a:ext>
            </a:extLst>
          </p:cNvPr>
          <p:cNvSpPr>
            <a:spLocks noGrp="1"/>
          </p:cNvSpPr>
          <p:nvPr>
            <p:ph idx="1"/>
          </p:nvPr>
        </p:nvSpPr>
        <p:spPr>
          <a:xfrm>
            <a:off x="838200" y="1929384"/>
            <a:ext cx="10147852" cy="3892826"/>
          </a:xfrm>
        </p:spPr>
        <p:txBody>
          <a:bodyPr>
            <a:normAutofit/>
          </a:bodyPr>
          <a:lstStyle/>
          <a:p>
            <a:r>
              <a:rPr lang="en-US" sz="1800" dirty="0"/>
              <a:t>TensorFlow Serving is maintained by Google.</a:t>
            </a:r>
          </a:p>
          <a:p>
            <a:r>
              <a:rPr lang="en-US" sz="1800" dirty="0"/>
              <a:t>Serves a REST interface on </a:t>
            </a:r>
            <a:r>
              <a:rPr lang="en-US" sz="1800" b="1" dirty="0">
                <a:solidFill>
                  <a:srgbClr val="FF0000"/>
                </a:solidFill>
              </a:rPr>
              <a:t>0.0.0.0:8051</a:t>
            </a:r>
            <a:r>
              <a:rPr lang="en-US" sz="1800" b="1" dirty="0"/>
              <a:t> </a:t>
            </a:r>
            <a:r>
              <a:rPr lang="en-US" sz="1800" dirty="0"/>
              <a:t>with </a:t>
            </a:r>
            <a:r>
              <a:rPr lang="en-US" sz="1800" b="1" dirty="0">
                <a:solidFill>
                  <a:srgbClr val="FF0000"/>
                </a:solidFill>
              </a:rPr>
              <a:t>no authentication</a:t>
            </a:r>
            <a:endParaRPr lang="en-US" sz="1400" b="1" dirty="0">
              <a:solidFill>
                <a:srgbClr val="FF0000"/>
              </a:solidFill>
            </a:endParaRPr>
          </a:p>
          <a:p>
            <a:r>
              <a:rPr lang="en-US" sz="1800" dirty="0"/>
              <a:t>Serves a </a:t>
            </a:r>
            <a:r>
              <a:rPr lang="en-US" sz="1800" dirty="0" err="1"/>
              <a:t>gRPC</a:t>
            </a:r>
            <a:r>
              <a:rPr lang="en-US" sz="1800" dirty="0"/>
              <a:t> interface on</a:t>
            </a:r>
            <a:r>
              <a:rPr lang="en-US" sz="1800" b="1" dirty="0">
                <a:solidFill>
                  <a:srgbClr val="FF0000"/>
                </a:solidFill>
              </a:rPr>
              <a:t> 0.0.0.0:8050</a:t>
            </a:r>
            <a:r>
              <a:rPr lang="en-US" sz="1800" b="1" dirty="0"/>
              <a:t> </a:t>
            </a:r>
            <a:r>
              <a:rPr lang="en-US" sz="1800" dirty="0"/>
              <a:t>with </a:t>
            </a:r>
            <a:r>
              <a:rPr lang="en-US" sz="1800" b="1" dirty="0">
                <a:solidFill>
                  <a:srgbClr val="FF0000"/>
                </a:solidFill>
              </a:rPr>
              <a:t>no authentication</a:t>
            </a:r>
          </a:p>
          <a:p>
            <a:r>
              <a:rPr lang="en-US" sz="1800" dirty="0" err="1"/>
              <a:t>gRPC</a:t>
            </a:r>
            <a:r>
              <a:rPr lang="en-US" sz="1800" dirty="0"/>
              <a:t> interface exposes </a:t>
            </a:r>
            <a:r>
              <a:rPr lang="en-CA" sz="1600" b="1" dirty="0" err="1">
                <a:solidFill>
                  <a:srgbClr val="000000"/>
                </a:solidFill>
                <a:effectLst/>
                <a:latin typeface="Menlo" panose="020B0609030804020204" pitchFamily="49" charset="0"/>
              </a:rPr>
              <a:t>tensorflow.serving.ModelService</a:t>
            </a:r>
            <a:r>
              <a:rPr lang="en-CA" sz="1600" b="1" dirty="0">
                <a:solidFill>
                  <a:srgbClr val="000000"/>
                </a:solidFill>
                <a:effectLst/>
                <a:latin typeface="Menlo" panose="020B0609030804020204" pitchFamily="49" charset="0"/>
              </a:rPr>
              <a:t>/</a:t>
            </a:r>
            <a:r>
              <a:rPr lang="en-CA" sz="1600" b="1" dirty="0" err="1">
                <a:solidFill>
                  <a:srgbClr val="000000"/>
                </a:solidFill>
                <a:effectLst/>
                <a:latin typeface="Menlo" panose="020B0609030804020204" pitchFamily="49" charset="0"/>
              </a:rPr>
              <a:t>HandleReloadConfigRequest</a:t>
            </a:r>
            <a:endParaRPr lang="en-CA" sz="1200" b="1" dirty="0">
              <a:solidFill>
                <a:srgbClr val="000000"/>
              </a:solidFill>
              <a:effectLst/>
              <a:latin typeface="Menlo" panose="020B0609030804020204" pitchFamily="49" charset="0"/>
            </a:endParaRPr>
          </a:p>
          <a:p>
            <a:pPr lvl="1"/>
            <a:r>
              <a:rPr lang="en-US" sz="1800" dirty="0"/>
              <a:t>This can be used to load models from arbitrary locations on disk.</a:t>
            </a:r>
          </a:p>
          <a:p>
            <a:pPr lvl="1"/>
            <a:r>
              <a:rPr lang="en-US" sz="1800" dirty="0"/>
              <a:t>This overwrites running config, leading to DoS if input is invalid.</a:t>
            </a:r>
          </a:p>
          <a:p>
            <a:pPr lvl="1"/>
            <a:r>
              <a:rPr lang="en-US" sz="1800" dirty="0"/>
              <a:t>Models need to be in </a:t>
            </a:r>
            <a:r>
              <a:rPr lang="en-US" sz="1800" dirty="0" err="1"/>
              <a:t>TensorFlows</a:t>
            </a:r>
            <a:r>
              <a:rPr lang="en-US" sz="1800" dirty="0"/>
              <a:t> </a:t>
            </a:r>
            <a:r>
              <a:rPr lang="en-US" sz="1800" dirty="0" err="1"/>
              <a:t>SavedModel</a:t>
            </a:r>
            <a:r>
              <a:rPr lang="en-US" sz="1800" dirty="0"/>
              <a:t> format</a:t>
            </a:r>
          </a:p>
        </p:txBody>
      </p:sp>
      <p:sp>
        <p:nvSpPr>
          <p:cNvPr id="4" name="TextBox 3">
            <a:extLst>
              <a:ext uri="{FF2B5EF4-FFF2-40B4-BE49-F238E27FC236}">
                <a16:creationId xmlns:a16="http://schemas.microsoft.com/office/drawing/2014/main" id="{A0799FFE-8BE0-A0C5-FB39-6A3534408B20}"/>
              </a:ext>
            </a:extLst>
          </p:cNvPr>
          <p:cNvSpPr txBox="1"/>
          <p:nvPr/>
        </p:nvSpPr>
        <p:spPr>
          <a:xfrm>
            <a:off x="2663687" y="3538330"/>
            <a:ext cx="184731" cy="369332"/>
          </a:xfrm>
          <a:prstGeom prst="rect">
            <a:avLst/>
          </a:prstGeom>
          <a:noFill/>
        </p:spPr>
        <p:txBody>
          <a:bodyPr wrap="none" rtlCol="0">
            <a:spAutoFit/>
          </a:bodyPr>
          <a:lstStyle/>
          <a:p>
            <a:endParaRPr lang="en-US" dirty="0"/>
          </a:p>
        </p:txBody>
      </p:sp>
      <p:cxnSp>
        <p:nvCxnSpPr>
          <p:cNvPr id="11" name="Straight Connector 10">
            <a:extLst>
              <a:ext uri="{FF2B5EF4-FFF2-40B4-BE49-F238E27FC236}">
                <a16:creationId xmlns:a16="http://schemas.microsoft.com/office/drawing/2014/main" id="{4D8852A1-75DC-0C09-38CA-65A6843A7A59}"/>
              </a:ext>
            </a:extLst>
          </p:cNvPr>
          <p:cNvCxnSpPr/>
          <p:nvPr/>
        </p:nvCxnSpPr>
        <p:spPr>
          <a:xfrm>
            <a:off x="1035586" y="1509311"/>
            <a:ext cx="101685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742919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E3A57AA-9036-92FA-ED82-99E52F5D878C}"/>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2FA216EF-A420-6E90-0D81-3CC2AA948458}"/>
              </a:ext>
            </a:extLst>
          </p:cNvPr>
          <p:cNvPicPr>
            <a:picLocks noGrp="1" noChangeAspect="1"/>
          </p:cNvPicPr>
          <p:nvPr>
            <p:ph idx="1"/>
          </p:nvPr>
        </p:nvPicPr>
        <p:blipFill>
          <a:blip r:embed="rId2"/>
          <a:srcRect t="1339" b="1696"/>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A0799FFE-8BE0-A0C5-FB39-6A3534408B20}"/>
              </a:ext>
            </a:extLst>
          </p:cNvPr>
          <p:cNvSpPr txBox="1"/>
          <p:nvPr/>
        </p:nvSpPr>
        <p:spPr>
          <a:xfrm>
            <a:off x="2663687" y="353833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6772442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4B726-9945-5C64-1217-2A43E10414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76D661-0FE9-862A-05F5-559D65523358}"/>
              </a:ext>
            </a:extLst>
          </p:cNvPr>
          <p:cNvSpPr>
            <a:spLocks noGrp="1"/>
          </p:cNvSpPr>
          <p:nvPr>
            <p:ph type="title"/>
          </p:nvPr>
        </p:nvSpPr>
        <p:spPr/>
        <p:txBody>
          <a:bodyPr>
            <a:normAutofit/>
          </a:bodyPr>
          <a:lstStyle/>
          <a:p>
            <a:r>
              <a:rPr lang="en-US" sz="5400" dirty="0"/>
              <a:t>Conclusion</a:t>
            </a:r>
          </a:p>
        </p:txBody>
      </p:sp>
      <p:sp>
        <p:nvSpPr>
          <p:cNvPr id="3" name="Content Placeholder 2">
            <a:extLst>
              <a:ext uri="{FF2B5EF4-FFF2-40B4-BE49-F238E27FC236}">
                <a16:creationId xmlns:a16="http://schemas.microsoft.com/office/drawing/2014/main" id="{65429FE8-2256-6B83-242C-CC660872065E}"/>
              </a:ext>
            </a:extLst>
          </p:cNvPr>
          <p:cNvSpPr>
            <a:spLocks noGrp="1"/>
          </p:cNvSpPr>
          <p:nvPr>
            <p:ph idx="1"/>
          </p:nvPr>
        </p:nvSpPr>
        <p:spPr>
          <a:xfrm>
            <a:off x="838200" y="1690688"/>
            <a:ext cx="10147852" cy="3892826"/>
          </a:xfrm>
        </p:spPr>
        <p:txBody>
          <a:bodyPr>
            <a:normAutofit/>
          </a:bodyPr>
          <a:lstStyle/>
          <a:p>
            <a:pPr marL="0" indent="0">
              <a:buNone/>
            </a:pPr>
            <a:r>
              <a:rPr lang="en-US" sz="2200" b="1" u="sng" dirty="0"/>
              <a:t>As a attacker:</a:t>
            </a:r>
            <a:endParaRPr lang="en-US" sz="2200" dirty="0"/>
          </a:p>
          <a:p>
            <a:pPr lvl="1"/>
            <a:r>
              <a:rPr lang="en-US" sz="1800" dirty="0"/>
              <a:t>Look for places where models are loaded and managed.</a:t>
            </a:r>
          </a:p>
          <a:p>
            <a:pPr lvl="1"/>
            <a:r>
              <a:rPr lang="en-US" sz="1800" dirty="0"/>
              <a:t>Being able to write to the filesystem/cloud location where models are stored can lead to code execution</a:t>
            </a:r>
          </a:p>
          <a:p>
            <a:pPr lvl="1"/>
            <a:r>
              <a:rPr lang="en-US" sz="1800" dirty="0"/>
              <a:t>Look for </a:t>
            </a:r>
            <a:r>
              <a:rPr lang="en-US" sz="1800" b="1" dirty="0" err="1"/>
              <a:t>torch.load</a:t>
            </a:r>
            <a:r>
              <a:rPr lang="en-US" sz="1800" b="1" dirty="0"/>
              <a:t>() </a:t>
            </a:r>
            <a:r>
              <a:rPr lang="en-US" sz="1800" dirty="0"/>
              <a:t>or similar functions in code review.</a:t>
            </a:r>
            <a:endParaRPr lang="en-US" sz="2200" b="1" dirty="0"/>
          </a:p>
          <a:p>
            <a:pPr marL="0" indent="0">
              <a:buNone/>
            </a:pPr>
            <a:r>
              <a:rPr lang="en-US" sz="2200" b="1" u="sng" dirty="0"/>
              <a:t>As a defender:</a:t>
            </a:r>
            <a:endParaRPr lang="en-US" sz="2200" dirty="0"/>
          </a:p>
          <a:p>
            <a:pPr lvl="1"/>
            <a:r>
              <a:rPr lang="en-US" sz="1800" dirty="0"/>
              <a:t>Use safe model formats whenever possible.</a:t>
            </a:r>
          </a:p>
          <a:p>
            <a:pPr lvl="1"/>
            <a:r>
              <a:rPr lang="en-US" sz="1800" dirty="0"/>
              <a:t>Be very aware network exposure of services.</a:t>
            </a:r>
          </a:p>
          <a:p>
            <a:pPr lvl="1"/>
            <a:r>
              <a:rPr lang="en-US" sz="1800" dirty="0"/>
              <a:t>Enable optional authentication and disable unused features.</a:t>
            </a:r>
          </a:p>
          <a:p>
            <a:pPr lvl="1"/>
            <a:r>
              <a:rPr lang="en-US" sz="1800" dirty="0"/>
              <a:t>Enumerate which users can push new models/write to filesystem</a:t>
            </a:r>
            <a:endParaRPr lang="en-US" sz="1400" dirty="0"/>
          </a:p>
          <a:p>
            <a:pPr lvl="1"/>
            <a:r>
              <a:rPr lang="en-US" sz="1800" dirty="0"/>
              <a:t>Read the API documentation!</a:t>
            </a:r>
          </a:p>
          <a:p>
            <a:pPr marL="457200" lvl="1" indent="0">
              <a:buNone/>
            </a:pPr>
            <a:endParaRPr lang="en-US" sz="1800" dirty="0"/>
          </a:p>
          <a:p>
            <a:pPr lvl="1"/>
            <a:endParaRPr lang="en-US" sz="1800" dirty="0"/>
          </a:p>
          <a:p>
            <a:pPr lvl="1"/>
            <a:endParaRPr lang="en-US" sz="1800" dirty="0"/>
          </a:p>
        </p:txBody>
      </p:sp>
      <p:sp>
        <p:nvSpPr>
          <p:cNvPr id="4" name="TextBox 3">
            <a:extLst>
              <a:ext uri="{FF2B5EF4-FFF2-40B4-BE49-F238E27FC236}">
                <a16:creationId xmlns:a16="http://schemas.microsoft.com/office/drawing/2014/main" id="{59D073CE-36E4-4D7D-BA5A-FD2041FB33C2}"/>
              </a:ext>
            </a:extLst>
          </p:cNvPr>
          <p:cNvSpPr txBox="1"/>
          <p:nvPr/>
        </p:nvSpPr>
        <p:spPr>
          <a:xfrm>
            <a:off x="2663687" y="3538330"/>
            <a:ext cx="184731" cy="369332"/>
          </a:xfrm>
          <a:prstGeom prst="rect">
            <a:avLst/>
          </a:prstGeom>
          <a:noFill/>
        </p:spPr>
        <p:txBody>
          <a:bodyPr wrap="none" rtlCol="0">
            <a:spAutoFit/>
          </a:bodyPr>
          <a:lstStyle/>
          <a:p>
            <a:endParaRPr lang="en-US" dirty="0"/>
          </a:p>
        </p:txBody>
      </p:sp>
      <p:cxnSp>
        <p:nvCxnSpPr>
          <p:cNvPr id="10" name="Straight Connector 9">
            <a:extLst>
              <a:ext uri="{FF2B5EF4-FFF2-40B4-BE49-F238E27FC236}">
                <a16:creationId xmlns:a16="http://schemas.microsoft.com/office/drawing/2014/main" id="{62E6C98B-85F8-DFD6-FED0-39155C5FCF11}"/>
              </a:ext>
            </a:extLst>
          </p:cNvPr>
          <p:cNvCxnSpPr/>
          <p:nvPr/>
        </p:nvCxnSpPr>
        <p:spPr>
          <a:xfrm>
            <a:off x="838200" y="1399142"/>
            <a:ext cx="9209183"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489320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9C1F4-5769-E74B-16AC-B93FD4B167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228A9A-5768-987F-EEB0-A00950769472}"/>
              </a:ext>
            </a:extLst>
          </p:cNvPr>
          <p:cNvSpPr>
            <a:spLocks noGrp="1"/>
          </p:cNvSpPr>
          <p:nvPr>
            <p:ph type="title"/>
          </p:nvPr>
        </p:nvSpPr>
        <p:spPr>
          <a:xfrm>
            <a:off x="4438420" y="2875548"/>
            <a:ext cx="3315159" cy="1325563"/>
          </a:xfrm>
        </p:spPr>
        <p:txBody>
          <a:bodyPr>
            <a:normAutofit/>
          </a:bodyPr>
          <a:lstStyle/>
          <a:p>
            <a:r>
              <a:rPr lang="en-US" sz="5400" dirty="0"/>
              <a:t>Thank you!</a:t>
            </a:r>
          </a:p>
        </p:txBody>
      </p:sp>
      <p:sp>
        <p:nvSpPr>
          <p:cNvPr id="4" name="TextBox 3">
            <a:extLst>
              <a:ext uri="{FF2B5EF4-FFF2-40B4-BE49-F238E27FC236}">
                <a16:creationId xmlns:a16="http://schemas.microsoft.com/office/drawing/2014/main" id="{F13D89CA-5D67-1BEA-5A80-0665C66B621C}"/>
              </a:ext>
            </a:extLst>
          </p:cNvPr>
          <p:cNvSpPr txBox="1"/>
          <p:nvPr/>
        </p:nvSpPr>
        <p:spPr>
          <a:xfrm>
            <a:off x="2663687" y="353833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7034304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11466</TotalTime>
  <Words>1562</Words>
  <Application>Microsoft Macintosh PowerPoint</Application>
  <PresentationFormat>Widescreen</PresentationFormat>
  <Paragraphs>199</Paragraphs>
  <Slides>46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46</vt:i4>
      </vt:variant>
    </vt:vector>
  </HeadingPairs>
  <TitlesOfParts>
    <vt:vector size="52" baseType="lpstr">
      <vt:lpstr>Aptos</vt:lpstr>
      <vt:lpstr>Aptos Display</vt:lpstr>
      <vt:lpstr>Arial</vt:lpstr>
      <vt:lpstr>Menlo</vt:lpstr>
      <vt:lpstr>TeXGyreAdventor</vt:lpstr>
      <vt:lpstr>Office Theme</vt:lpstr>
      <vt:lpstr>Inference Servers </vt:lpstr>
      <vt:lpstr>About Me</vt:lpstr>
      <vt:lpstr>Outline</vt:lpstr>
      <vt:lpstr>Intro to ML Models </vt:lpstr>
      <vt:lpstr>What is a model? </vt:lpstr>
      <vt:lpstr>Models are files</vt:lpstr>
      <vt:lpstr>Models can be a security headache</vt:lpstr>
      <vt:lpstr>Using a Model </vt:lpstr>
      <vt:lpstr>HuggingFace</vt:lpstr>
      <vt:lpstr>Roberta Spam</vt:lpstr>
      <vt:lpstr>PowerPoint Presentation</vt:lpstr>
      <vt:lpstr>PyTorch Pickles</vt:lpstr>
      <vt:lpstr>PyTorch Models Are Pickles</vt:lpstr>
      <vt:lpstr>Python Pickles – Basic Example</vt:lpstr>
      <vt:lpstr>PyTorch Pickles – Model Injection </vt:lpstr>
      <vt:lpstr>Other Model Formats - TorchScript</vt:lpstr>
      <vt:lpstr>Other Model Formats - TensorFlow</vt:lpstr>
      <vt:lpstr>Other Model Formats - SafeTensors</vt:lpstr>
      <vt:lpstr>Inference Servers</vt:lpstr>
      <vt:lpstr>What is an inference server?</vt:lpstr>
      <vt:lpstr>Why use an inference server?</vt:lpstr>
      <vt:lpstr>TorchServe</vt:lpstr>
      <vt:lpstr>PowerPoint Presentation</vt:lpstr>
      <vt:lpstr>PowerPoint Presentation</vt:lpstr>
      <vt:lpstr>TorchServe – Security Concerns</vt:lpstr>
      <vt:lpstr>Service Exposure</vt:lpstr>
      <vt:lpstr>CVE-2024-35199 –gRPC Misconfiguration</vt:lpstr>
      <vt:lpstr>Authentication – or a lack of it.</vt:lpstr>
      <vt:lpstr>Authentication – and the presence of it.</vt:lpstr>
      <vt:lpstr>Authentication – a common gap</vt:lpstr>
      <vt:lpstr>Code Execution - TorchServe</vt:lpstr>
      <vt:lpstr>Code Execution – Handler File</vt:lpstr>
      <vt:lpstr>PowerPoint Presentation</vt:lpstr>
      <vt:lpstr>PowerPoint Presentation</vt:lpstr>
      <vt:lpstr>Code Execution – Serialized Model File</vt:lpstr>
      <vt:lpstr> </vt:lpstr>
      <vt:lpstr>TorchServe – allowed_urls</vt:lpstr>
      <vt:lpstr>CVE-2024-35198 – allowed_urls Bypass</vt:lpstr>
      <vt:lpstr>PowerPoint Presentation</vt:lpstr>
      <vt:lpstr>Other Inference Servers - Triton</vt:lpstr>
      <vt:lpstr>Triton – Model Management</vt:lpstr>
      <vt:lpstr>Triton – Explicit Mode</vt:lpstr>
      <vt:lpstr>Other Inference Servers – TensorFlow Serving</vt:lpstr>
      <vt:lpstr>PowerPoint Presentation</vt:lpstr>
      <vt:lpstr>Conclusion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Pratik Amin</dc:creator>
  <cp:lastModifiedBy>Pratik Amin</cp:lastModifiedBy>
  <cp:revision>11</cp:revision>
  <dcterms:created xsi:type="dcterms:W3CDTF">2024-09-15T15:54:02Z</dcterms:created>
  <dcterms:modified xsi:type="dcterms:W3CDTF">2024-09-23T15:00:03Z</dcterms:modified>
</cp:coreProperties>
</file>